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9" r:id="rId3"/>
    <p:sldId id="257" r:id="rId4"/>
    <p:sldId id="307" r:id="rId5"/>
    <p:sldId id="258" r:id="rId6"/>
    <p:sldId id="310" r:id="rId7"/>
    <p:sldId id="261" r:id="rId8"/>
    <p:sldId id="280" r:id="rId9"/>
    <p:sldId id="260" r:id="rId10"/>
    <p:sldId id="281" r:id="rId11"/>
    <p:sldId id="295" r:id="rId12"/>
    <p:sldId id="301" r:id="rId13"/>
    <p:sldId id="297" r:id="rId14"/>
    <p:sldId id="298" r:id="rId15"/>
    <p:sldId id="276" r:id="rId16"/>
    <p:sldId id="262" r:id="rId17"/>
    <p:sldId id="292" r:id="rId18"/>
    <p:sldId id="259" r:id="rId19"/>
    <p:sldId id="277" r:id="rId20"/>
    <p:sldId id="293" r:id="rId21"/>
    <p:sldId id="263" r:id="rId22"/>
    <p:sldId id="264" r:id="rId23"/>
    <p:sldId id="279" r:id="rId24"/>
    <p:sldId id="299" r:id="rId25"/>
    <p:sldId id="288" r:id="rId26"/>
    <p:sldId id="289" r:id="rId27"/>
    <p:sldId id="278" r:id="rId28"/>
    <p:sldId id="304" r:id="rId29"/>
    <p:sldId id="305" r:id="rId30"/>
    <p:sldId id="268" r:id="rId31"/>
    <p:sldId id="275" r:id="rId32"/>
    <p:sldId id="269" r:id="rId33"/>
    <p:sldId id="270" r:id="rId34"/>
    <p:sldId id="271" r:id="rId35"/>
    <p:sldId id="272" r:id="rId36"/>
    <p:sldId id="274" r:id="rId37"/>
    <p:sldId id="282" r:id="rId38"/>
    <p:sldId id="290" r:id="rId39"/>
    <p:sldId id="308" r:id="rId40"/>
    <p:sldId id="283" r:id="rId41"/>
    <p:sldId id="284" r:id="rId42"/>
    <p:sldId id="287" r:id="rId43"/>
    <p:sldId id="306" r:id="rId44"/>
    <p:sldId id="300" r:id="rId45"/>
    <p:sldId id="302" r:id="rId46"/>
    <p:sldId id="303"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E7694F5-CE53-4DD8-9B1F-36470B1281A9}">
          <p14:sldIdLst>
            <p14:sldId id="256"/>
            <p14:sldId id="309"/>
            <p14:sldId id="257"/>
            <p14:sldId id="307"/>
            <p14:sldId id="258"/>
            <p14:sldId id="310"/>
            <p14:sldId id="261"/>
            <p14:sldId id="280"/>
            <p14:sldId id="260"/>
            <p14:sldId id="281"/>
            <p14:sldId id="295"/>
            <p14:sldId id="301"/>
            <p14:sldId id="297"/>
            <p14:sldId id="298"/>
            <p14:sldId id="276"/>
            <p14:sldId id="262"/>
            <p14:sldId id="292"/>
            <p14:sldId id="259"/>
            <p14:sldId id="277"/>
            <p14:sldId id="293"/>
            <p14:sldId id="263"/>
            <p14:sldId id="264"/>
            <p14:sldId id="279"/>
            <p14:sldId id="299"/>
            <p14:sldId id="288"/>
            <p14:sldId id="289"/>
            <p14:sldId id="278"/>
            <p14:sldId id="304"/>
            <p14:sldId id="305"/>
            <p14:sldId id="268"/>
            <p14:sldId id="275"/>
            <p14:sldId id="269"/>
            <p14:sldId id="270"/>
            <p14:sldId id="271"/>
            <p14:sldId id="272"/>
            <p14:sldId id="274"/>
            <p14:sldId id="282"/>
            <p14:sldId id="290"/>
            <p14:sldId id="308"/>
            <p14:sldId id="283"/>
            <p14:sldId id="284"/>
            <p14:sldId id="287"/>
            <p14:sldId id="306"/>
            <p14:sldId id="300"/>
            <p14:sldId id="302"/>
            <p14:sldId id="303"/>
          </p14:sldIdLst>
        </p14:section>
        <p14:section name="extra" id="{8955D5B3-B506-7548-A0B9-66E0AD6EEB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415" autoAdjust="0"/>
  </p:normalViewPr>
  <p:slideViewPr>
    <p:cSldViewPr>
      <p:cViewPr varScale="1">
        <p:scale>
          <a:sx n="92" d="100"/>
          <a:sy n="92" d="100"/>
        </p:scale>
        <p:origin x="156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2A58B-F96B-4249-A78D-08CAB3D9CC96}" type="datetimeFigureOut">
              <a:rPr lang="en-US" smtClean="0"/>
              <a:t>2/17/21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03D82-1F49-4FF2-9A11-6C87BE1CAD42}" type="slidenum">
              <a:rPr lang="en-US" smtClean="0"/>
              <a:t>‹#›</a:t>
            </a:fld>
            <a:endParaRPr lang="en-US"/>
          </a:p>
        </p:txBody>
      </p:sp>
    </p:spTree>
    <p:extLst>
      <p:ext uri="{BB962C8B-B14F-4D97-AF65-F5344CB8AC3E}">
        <p14:creationId xmlns:p14="http://schemas.microsoft.com/office/powerpoint/2010/main" val="300342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solidFill>
                  <a:schemeClr val="tx1"/>
                </a:solidFill>
                <a:latin typeface="+mn-lt"/>
                <a:ea typeface="+mn-ea"/>
                <a:cs typeface="+mn-cs"/>
              </a:rPr>
              <a:t>You are cutting to effect without the cause. “She listened to his ragged breathing, waiting in suspense for each successive labored breath, each softer than the next…” Drag me through this moment. Slow time down, as you would for a knockout punch in a fight. He lets out a long breath. Everything is still. </a:t>
            </a:r>
            <a:br>
              <a:rPr lang="en-US" dirty="0">
                <a:solidFill>
                  <a:schemeClr val="tx1"/>
                </a:solidFill>
                <a:latin typeface="+mn-lt"/>
                <a:ea typeface="+mn-ea"/>
                <a:cs typeface="+mn-cs"/>
              </a:rPr>
            </a:br>
            <a:r>
              <a:rPr lang="en-US" dirty="0">
                <a:solidFill>
                  <a:schemeClr val="tx1"/>
                </a:solidFill>
                <a:latin typeface="+mn-lt"/>
                <a:ea typeface="+mn-ea"/>
                <a:cs typeface="+mn-cs"/>
              </a:rPr>
              <a:t>“Father?... Father!”</a:t>
            </a:r>
          </a:p>
          <a:p>
            <a:r>
              <a:rPr lang="en-US" dirty="0">
                <a:solidFill>
                  <a:schemeClr val="tx1"/>
                </a:solidFill>
                <a:latin typeface="+mn-lt"/>
                <a:ea typeface="+mn-ea"/>
                <a:cs typeface="+mn-cs"/>
              </a:rPr>
              <a:t>Then the tears come, the shaking, the grief. The denial. The weakness. Take use to a dark place here, a place where we can learn to what to expect when we face this situation with our own parents. Take us deeper than we want to go. Drag us down. Shatter our world. She tears whatever is in her hands. She has a panic attack. She looks for some escape, but finds none. She grabs his hands, tries to squeeze life into him. She begs him. “please, no. Please, daddy, come back. Please…please.”</a:t>
            </a:r>
          </a:p>
          <a:p>
            <a:r>
              <a:rPr lang="en-US" dirty="0">
                <a:solidFill>
                  <a:schemeClr val="tx1"/>
                </a:solidFill>
                <a:latin typeface="+mn-lt"/>
                <a:ea typeface="+mn-ea"/>
                <a:cs typeface="+mn-cs"/>
              </a:rPr>
              <a:t> </a:t>
            </a:r>
          </a:p>
          <a:p>
            <a:r>
              <a:rPr lang="en-US" dirty="0">
                <a:solidFill>
                  <a:schemeClr val="tx1"/>
                </a:solidFill>
                <a:latin typeface="+mn-lt"/>
                <a:ea typeface="+mn-ea"/>
                <a:cs typeface="+mn-cs"/>
              </a:rPr>
              <a:t>Make me CRY and I will never put the book down.</a:t>
            </a:r>
          </a:p>
          <a:p>
            <a:r>
              <a:rPr lang="en-US" dirty="0">
                <a:solidFill>
                  <a:schemeClr val="tx1"/>
                </a:solidFill>
                <a:latin typeface="+mn-lt"/>
                <a:ea typeface="+mn-ea"/>
                <a:cs typeface="+mn-cs"/>
              </a:rPr>
              <a:t> </a:t>
            </a:r>
          </a:p>
          <a:p>
            <a:r>
              <a:rPr lang="en-US" dirty="0">
                <a:solidFill>
                  <a:schemeClr val="tx1"/>
                </a:solidFill>
                <a:latin typeface="+mn-lt"/>
                <a:ea typeface="+mn-ea"/>
                <a:cs typeface="+mn-cs"/>
              </a:rPr>
              <a:t>BTW, we still have no idea who </a:t>
            </a:r>
            <a:r>
              <a:rPr lang="en-US" dirty="0" err="1">
                <a:solidFill>
                  <a:schemeClr val="tx1"/>
                </a:solidFill>
                <a:latin typeface="+mn-lt"/>
                <a:ea typeface="+mn-ea"/>
                <a:cs typeface="+mn-cs"/>
              </a:rPr>
              <a:t>Lorin</a:t>
            </a:r>
            <a:r>
              <a:rPr lang="en-US" dirty="0">
                <a:solidFill>
                  <a:schemeClr val="tx1"/>
                </a:solidFill>
                <a:latin typeface="+mn-lt"/>
                <a:ea typeface="+mn-ea"/>
                <a:cs typeface="+mn-cs"/>
              </a:rPr>
              <a:t> is and how he relates to her. It would help if you use her brother’s name when he is mentioned so we don’t assume </a:t>
            </a:r>
            <a:r>
              <a:rPr lang="en-US" dirty="0" err="1">
                <a:solidFill>
                  <a:schemeClr val="tx1"/>
                </a:solidFill>
                <a:latin typeface="+mn-lt"/>
                <a:ea typeface="+mn-ea"/>
                <a:cs typeface="+mn-cs"/>
              </a:rPr>
              <a:t>Lorin</a:t>
            </a:r>
            <a:r>
              <a:rPr lang="en-US" dirty="0">
                <a:solidFill>
                  <a:schemeClr val="tx1"/>
                </a:solidFill>
                <a:latin typeface="+mn-lt"/>
                <a:ea typeface="+mn-ea"/>
                <a:cs typeface="+mn-cs"/>
              </a:rPr>
              <a:t> is her brother, and also giving </a:t>
            </a:r>
            <a:r>
              <a:rPr lang="en-US" dirty="0" err="1">
                <a:solidFill>
                  <a:schemeClr val="tx1"/>
                </a:solidFill>
                <a:latin typeface="+mn-lt"/>
                <a:ea typeface="+mn-ea"/>
                <a:cs typeface="+mn-cs"/>
              </a:rPr>
              <a:t>Lorin</a:t>
            </a:r>
            <a:r>
              <a:rPr lang="en-US" dirty="0">
                <a:solidFill>
                  <a:schemeClr val="tx1"/>
                </a:solidFill>
                <a:latin typeface="+mn-lt"/>
                <a:ea typeface="+mn-ea"/>
                <a:cs typeface="+mn-cs"/>
              </a:rPr>
              <a:t> a title might help.</a:t>
            </a:r>
          </a:p>
          <a:p>
            <a:endParaRPr lang="en-US" dirty="0"/>
          </a:p>
          <a:p>
            <a:endParaRPr lang="en-US" dirty="0"/>
          </a:p>
        </p:txBody>
      </p:sp>
      <p:sp>
        <p:nvSpPr>
          <p:cNvPr id="4" name="Slide Number Placeholder 3"/>
          <p:cNvSpPr>
            <a:spLocks noGrp="1"/>
          </p:cNvSpPr>
          <p:nvPr>
            <p:ph type="sldNum" sz="quarter" idx="10"/>
          </p:nvPr>
        </p:nvSpPr>
        <p:spPr/>
        <p:txBody>
          <a:bodyPr/>
          <a:lstStyle/>
          <a:p>
            <a:fld id="{F8203D82-1F49-4FF2-9A11-6C87BE1CAD42}" type="slidenum">
              <a:rPr lang="en-US" smtClean="0"/>
              <a:t>33</a:t>
            </a:fld>
            <a:endParaRPr lang="en-US"/>
          </a:p>
        </p:txBody>
      </p:sp>
    </p:spTree>
    <p:extLst>
      <p:ext uri="{BB962C8B-B14F-4D97-AF65-F5344CB8AC3E}">
        <p14:creationId xmlns:p14="http://schemas.microsoft.com/office/powerpoint/2010/main" val="262799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079625"/>
            <a:ext cx="7772400" cy="1555750"/>
          </a:xfrm>
        </p:spPr>
        <p:txBody>
          <a:bodyPr/>
          <a:lstStyle>
            <a:lvl1pPr>
              <a:defRPr sz="4400"/>
            </a:lvl1pPr>
          </a:lstStyle>
          <a:p>
            <a:pPr lvl="0"/>
            <a:r>
              <a:rPr lang="en-US" altLang="en-US" noProof="0"/>
              <a:t>Click to edit Master title style</a:t>
            </a:r>
          </a:p>
        </p:txBody>
      </p:sp>
      <p:sp>
        <p:nvSpPr>
          <p:cNvPr id="2051" name="Rectangle 3"/>
          <p:cNvSpPr>
            <a:spLocks noGrp="1" noChangeArrowheads="1"/>
          </p:cNvSpPr>
          <p:nvPr>
            <p:ph type="subTitle" idx="1"/>
          </p:nvPr>
        </p:nvSpPr>
        <p:spPr>
          <a:xfrm>
            <a:off x="1371600" y="3810000"/>
            <a:ext cx="6400800" cy="1219200"/>
          </a:xfrm>
        </p:spPr>
        <p:txBody>
          <a:bodyPr/>
          <a:lstStyle>
            <a:lvl1pPr marL="0" indent="0" algn="ctr">
              <a:buFontTx/>
              <a:buNone/>
              <a:defRPr/>
            </a:lvl1pPr>
          </a:lstStyle>
          <a:p>
            <a:pPr lvl="0"/>
            <a:r>
              <a:rPr lang="en-US" altLang="en-US" noProof="0"/>
              <a:t>Click to edit Master subtitle style</a:t>
            </a:r>
          </a:p>
        </p:txBody>
      </p:sp>
      <p:sp>
        <p:nvSpPr>
          <p:cNvPr id="2052" name="Rectangle 4"/>
          <p:cNvSpPr>
            <a:spLocks noGrp="1" noChangeArrowheads="1"/>
          </p:cNvSpPr>
          <p:nvPr>
            <p:ph type="dt" sz="half" idx="2"/>
          </p:nvPr>
        </p:nvSpPr>
        <p:spPr>
          <a:xfrm>
            <a:off x="1600200" y="6248400"/>
            <a:ext cx="1676400" cy="457200"/>
          </a:xfrm>
        </p:spPr>
        <p:txBody>
          <a:bodyPr/>
          <a:lstStyle>
            <a:lvl1pPr>
              <a:defRPr/>
            </a:lvl1pPr>
          </a:lstStyle>
          <a:p>
            <a:endParaRPr lang="en-US" altLang="en-US"/>
          </a:p>
        </p:txBody>
      </p:sp>
      <p:sp>
        <p:nvSpPr>
          <p:cNvPr id="2053" name="Rectangle 5"/>
          <p:cNvSpPr>
            <a:spLocks noGrp="1" noChangeArrowheads="1"/>
          </p:cNvSpPr>
          <p:nvPr>
            <p:ph type="ftr" sz="quarter" idx="3"/>
          </p:nvPr>
        </p:nvSpPr>
        <p:spPr>
          <a:xfrm>
            <a:off x="3429000" y="6248400"/>
            <a:ext cx="2362200" cy="457200"/>
          </a:xfrm>
        </p:spPr>
        <p:txBody>
          <a:bodyPr/>
          <a:lstStyle>
            <a:lvl1pPr>
              <a:defRPr/>
            </a:lvl1pPr>
          </a:lstStyle>
          <a:p>
            <a:endParaRPr lang="en-US" altLang="en-US"/>
          </a:p>
        </p:txBody>
      </p:sp>
      <p:sp>
        <p:nvSpPr>
          <p:cNvPr id="2054" name="Rectangle 6"/>
          <p:cNvSpPr>
            <a:spLocks noGrp="1" noChangeArrowheads="1"/>
          </p:cNvSpPr>
          <p:nvPr>
            <p:ph type="sldNum" sz="quarter" idx="4"/>
          </p:nvPr>
        </p:nvSpPr>
        <p:spPr>
          <a:xfrm>
            <a:off x="5943600" y="6248400"/>
            <a:ext cx="1905000" cy="457200"/>
          </a:xfrm>
        </p:spPr>
        <p:txBody>
          <a:bodyPr/>
          <a:lstStyle>
            <a:lvl1pPr>
              <a:defRPr/>
            </a:lvl1pPr>
          </a:lstStyle>
          <a:p>
            <a:fld id="{54A599BD-FEB2-49BD-979D-2B9EC2B01A7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151295-95B3-40C6-93E2-559BBACF6783}" type="slidenum">
              <a:rPr lang="en-US" altLang="en-US"/>
              <a:pPr/>
              <a:t>‹#›</a:t>
            </a:fld>
            <a:endParaRPr lang="en-US" altLang="en-US"/>
          </a:p>
        </p:txBody>
      </p:sp>
    </p:spTree>
    <p:extLst>
      <p:ext uri="{BB962C8B-B14F-4D97-AF65-F5344CB8AC3E}">
        <p14:creationId xmlns:p14="http://schemas.microsoft.com/office/powerpoint/2010/main" val="229454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06365"/>
            <a:ext cx="2000250" cy="5989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06365"/>
            <a:ext cx="5848350" cy="5989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719670-EFFA-4AC0-A759-0F5FA8DEBE48}" type="slidenum">
              <a:rPr lang="en-US" altLang="en-US"/>
              <a:pPr/>
              <a:t>‹#›</a:t>
            </a:fld>
            <a:endParaRPr lang="en-US" altLang="en-US"/>
          </a:p>
        </p:txBody>
      </p:sp>
    </p:spTree>
    <p:extLst>
      <p:ext uri="{BB962C8B-B14F-4D97-AF65-F5344CB8AC3E}">
        <p14:creationId xmlns:p14="http://schemas.microsoft.com/office/powerpoint/2010/main" val="86207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222332-B4E0-4F1F-B023-956FE6993725}" type="slidenum">
              <a:rPr lang="en-US" altLang="en-US"/>
              <a:pPr/>
              <a:t>‹#›</a:t>
            </a:fld>
            <a:endParaRPr lang="en-US" altLang="en-US"/>
          </a:p>
        </p:txBody>
      </p:sp>
    </p:spTree>
    <p:extLst>
      <p:ext uri="{BB962C8B-B14F-4D97-AF65-F5344CB8AC3E}">
        <p14:creationId xmlns:p14="http://schemas.microsoft.com/office/powerpoint/2010/main" val="105992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706D1D-7381-4E81-B248-D15EFC1E8BE8}" type="slidenum">
              <a:rPr lang="en-US" altLang="en-US"/>
              <a:pPr/>
              <a:t>‹#›</a:t>
            </a:fld>
            <a:endParaRPr lang="en-US" altLang="en-US"/>
          </a:p>
        </p:txBody>
      </p:sp>
    </p:spTree>
    <p:extLst>
      <p:ext uri="{BB962C8B-B14F-4D97-AF65-F5344CB8AC3E}">
        <p14:creationId xmlns:p14="http://schemas.microsoft.com/office/powerpoint/2010/main" val="234776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5240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F87838-20F8-4BCD-98BD-EFD007023F50}" type="slidenum">
              <a:rPr lang="en-US" altLang="en-US"/>
              <a:pPr/>
              <a:t>‹#›</a:t>
            </a:fld>
            <a:endParaRPr lang="en-US" altLang="en-US"/>
          </a:p>
        </p:txBody>
      </p:sp>
    </p:spTree>
    <p:extLst>
      <p:ext uri="{BB962C8B-B14F-4D97-AF65-F5344CB8AC3E}">
        <p14:creationId xmlns:p14="http://schemas.microsoft.com/office/powerpoint/2010/main" val="273714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5813D3E-86E2-421A-A816-17AA94AEB532}" type="slidenum">
              <a:rPr lang="en-US" altLang="en-US"/>
              <a:pPr/>
              <a:t>‹#›</a:t>
            </a:fld>
            <a:endParaRPr lang="en-US" altLang="en-US"/>
          </a:p>
        </p:txBody>
      </p:sp>
    </p:spTree>
    <p:extLst>
      <p:ext uri="{BB962C8B-B14F-4D97-AF65-F5344CB8AC3E}">
        <p14:creationId xmlns:p14="http://schemas.microsoft.com/office/powerpoint/2010/main" val="351065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3E08E0-0F49-46C5-AF10-2031963EE2AA}" type="slidenum">
              <a:rPr lang="en-US" altLang="en-US"/>
              <a:pPr/>
              <a:t>‹#›</a:t>
            </a:fld>
            <a:endParaRPr lang="en-US" altLang="en-US"/>
          </a:p>
        </p:txBody>
      </p:sp>
    </p:spTree>
    <p:extLst>
      <p:ext uri="{BB962C8B-B14F-4D97-AF65-F5344CB8AC3E}">
        <p14:creationId xmlns:p14="http://schemas.microsoft.com/office/powerpoint/2010/main" val="313160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758F37E-5804-4E8D-8EB2-54A47FB7AB1C}" type="slidenum">
              <a:rPr lang="en-US" altLang="en-US"/>
              <a:pPr/>
              <a:t>‹#›</a:t>
            </a:fld>
            <a:endParaRPr lang="en-US" altLang="en-US"/>
          </a:p>
        </p:txBody>
      </p:sp>
    </p:spTree>
    <p:extLst>
      <p:ext uri="{BB962C8B-B14F-4D97-AF65-F5344CB8AC3E}">
        <p14:creationId xmlns:p14="http://schemas.microsoft.com/office/powerpoint/2010/main" val="237574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1FAB45-4C54-4226-B7F9-FB7BB236410A}" type="slidenum">
              <a:rPr lang="en-US" altLang="en-US"/>
              <a:pPr/>
              <a:t>‹#›</a:t>
            </a:fld>
            <a:endParaRPr lang="en-US" altLang="en-US"/>
          </a:p>
        </p:txBody>
      </p:sp>
    </p:spTree>
    <p:extLst>
      <p:ext uri="{BB962C8B-B14F-4D97-AF65-F5344CB8AC3E}">
        <p14:creationId xmlns:p14="http://schemas.microsoft.com/office/powerpoint/2010/main" val="281705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FAE5C9-3211-4328-BC73-CA78C9686908}" type="slidenum">
              <a:rPr lang="en-US" altLang="en-US"/>
              <a:pPr/>
              <a:t>‹#›</a:t>
            </a:fld>
            <a:endParaRPr lang="en-US" altLang="en-US"/>
          </a:p>
        </p:txBody>
      </p:sp>
    </p:spTree>
    <p:extLst>
      <p:ext uri="{BB962C8B-B14F-4D97-AF65-F5344CB8AC3E}">
        <p14:creationId xmlns:p14="http://schemas.microsoft.com/office/powerpoint/2010/main" val="246988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06365"/>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5240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2098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1029" name="Rectangle 5"/>
          <p:cNvSpPr>
            <a:spLocks noGrp="1" noChangeArrowheads="1"/>
          </p:cNvSpPr>
          <p:nvPr>
            <p:ph type="ftr" sz="quarter" idx="3"/>
          </p:nvPr>
        </p:nvSpPr>
        <p:spPr bwMode="auto">
          <a:xfrm>
            <a:off x="3962400" y="6248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030" name="Rectangle 6"/>
          <p:cNvSpPr>
            <a:spLocks noGrp="1" noChangeArrowheads="1"/>
          </p:cNvSpPr>
          <p:nvPr>
            <p:ph type="sldNum" sz="quarter" idx="4"/>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8DFBB83F-E3EF-4061-873B-C0E3B92647F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12"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12"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305800" cy="1555750"/>
          </a:xfrm>
        </p:spPr>
        <p:txBody>
          <a:bodyPr/>
          <a:lstStyle/>
          <a:p>
            <a:r>
              <a:rPr lang="en-US" dirty="0"/>
              <a:t>He Died </a:t>
            </a:r>
            <a:br>
              <a:rPr lang="en-US" dirty="0"/>
            </a:br>
            <a:r>
              <a:rPr lang="en-US" dirty="0"/>
              <a:t>While Getting Shot</a:t>
            </a:r>
          </a:p>
        </p:txBody>
      </p:sp>
      <p:sp>
        <p:nvSpPr>
          <p:cNvPr id="3" name="Subtitle 2"/>
          <p:cNvSpPr>
            <a:spLocks noGrp="1"/>
          </p:cNvSpPr>
          <p:nvPr>
            <p:ph type="subTitle" idx="1"/>
          </p:nvPr>
        </p:nvSpPr>
        <p:spPr>
          <a:xfrm>
            <a:off x="1905544" y="2720975"/>
            <a:ext cx="5256713" cy="1219200"/>
          </a:xfrm>
        </p:spPr>
        <p:txBody>
          <a:bodyPr/>
          <a:lstStyle/>
          <a:p>
            <a:r>
              <a:rPr lang="en-US" sz="3600" dirty="0"/>
              <a:t>9 painful ways to mess up cause and effect</a:t>
            </a:r>
          </a:p>
          <a:p>
            <a:endParaRPr lang="en-US" sz="2000" dirty="0"/>
          </a:p>
          <a:p>
            <a:r>
              <a:rPr lang="en-US" sz="2800" dirty="0"/>
              <a:t>Dan Allen</a:t>
            </a:r>
          </a:p>
          <a:p>
            <a:r>
              <a:rPr lang="en-US" sz="2800" dirty="0"/>
              <a:t>LUW Spring Conference 2018</a:t>
            </a:r>
          </a:p>
        </p:txBody>
      </p:sp>
    </p:spTree>
    <p:extLst>
      <p:ext uri="{BB962C8B-B14F-4D97-AF65-F5344CB8AC3E}">
        <p14:creationId xmlns:p14="http://schemas.microsoft.com/office/powerpoint/2010/main" val="406601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Image result for matrix ca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000" y="3619501"/>
            <a:ext cx="777240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06365"/>
            <a:ext cx="8001000" cy="960437"/>
          </a:xfrm>
        </p:spPr>
        <p:txBody>
          <a:bodyPr/>
          <a:lstStyle/>
          <a:p>
            <a:r>
              <a:rPr lang="en-US" dirty="0"/>
              <a:t>Culprit: Déjà vu dialogue</a:t>
            </a:r>
          </a:p>
        </p:txBody>
      </p:sp>
      <p:sp>
        <p:nvSpPr>
          <p:cNvPr id="3" name="Content Placeholder 2"/>
          <p:cNvSpPr>
            <a:spLocks noGrp="1"/>
          </p:cNvSpPr>
          <p:nvPr>
            <p:ph idx="1"/>
          </p:nvPr>
        </p:nvSpPr>
        <p:spPr>
          <a:xfrm>
            <a:off x="838200" y="1295400"/>
            <a:ext cx="7315200" cy="4572000"/>
          </a:xfrm>
        </p:spPr>
        <p:txBody>
          <a:bodyPr/>
          <a:lstStyle/>
          <a:p>
            <a:r>
              <a:rPr lang="en-US" sz="2400" dirty="0"/>
              <a:t>We naturally repeat ourselves. </a:t>
            </a:r>
          </a:p>
          <a:p>
            <a:r>
              <a:rPr lang="en-US" sz="2400" dirty="0"/>
              <a:t>If we repeat ourselves with subtle differences it confuses readers.</a:t>
            </a:r>
          </a:p>
          <a:p>
            <a:r>
              <a:rPr lang="en-US" sz="2400" dirty="0"/>
              <a:t>Good writing doesn’t often repeat thoughts.        </a:t>
            </a:r>
            <a:r>
              <a:rPr lang="en-US" sz="1800" dirty="0"/>
              <a:t>(see I just did it and it bugged you)</a:t>
            </a:r>
          </a:p>
        </p:txBody>
      </p:sp>
    </p:spTree>
    <p:extLst>
      <p:ext uri="{BB962C8B-B14F-4D97-AF65-F5344CB8AC3E}">
        <p14:creationId xmlns:p14="http://schemas.microsoft.com/office/powerpoint/2010/main" val="139652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884237"/>
          </a:xfrm>
        </p:spPr>
        <p:txBody>
          <a:bodyPr/>
          <a:lstStyle/>
          <a:p>
            <a:r>
              <a:rPr lang="en-US" dirty="0"/>
              <a:t>Déjà vu Fix it</a:t>
            </a:r>
          </a:p>
        </p:txBody>
      </p:sp>
      <p:sp>
        <p:nvSpPr>
          <p:cNvPr id="3" name="Content Placeholder 2"/>
          <p:cNvSpPr>
            <a:spLocks noGrp="1"/>
          </p:cNvSpPr>
          <p:nvPr>
            <p:ph idx="1"/>
          </p:nvPr>
        </p:nvSpPr>
        <p:spPr>
          <a:xfrm>
            <a:off x="838200" y="1169094"/>
            <a:ext cx="7696200" cy="3657600"/>
          </a:xfrm>
        </p:spPr>
        <p:txBody>
          <a:bodyPr/>
          <a:lstStyle/>
          <a:p>
            <a:pPr marL="0" indent="0">
              <a:buNone/>
            </a:pPr>
            <a:r>
              <a:rPr lang="en-US" sz="2800" dirty="0"/>
              <a:t>He can't be moved, not now. I don't know if he'll be able to be moved at all.</a:t>
            </a:r>
          </a:p>
        </p:txBody>
      </p:sp>
    </p:spTree>
    <p:extLst>
      <p:ext uri="{BB962C8B-B14F-4D97-AF65-F5344CB8AC3E}">
        <p14:creationId xmlns:p14="http://schemas.microsoft.com/office/powerpoint/2010/main" val="353549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884237"/>
          </a:xfrm>
        </p:spPr>
        <p:txBody>
          <a:bodyPr/>
          <a:lstStyle/>
          <a:p>
            <a:r>
              <a:rPr lang="en-US" dirty="0"/>
              <a:t>Déjà vu Fix it</a:t>
            </a:r>
          </a:p>
        </p:txBody>
      </p:sp>
      <p:sp>
        <p:nvSpPr>
          <p:cNvPr id="3" name="Content Placeholder 2"/>
          <p:cNvSpPr>
            <a:spLocks noGrp="1"/>
          </p:cNvSpPr>
          <p:nvPr>
            <p:ph idx="1"/>
          </p:nvPr>
        </p:nvSpPr>
        <p:spPr>
          <a:xfrm>
            <a:off x="838200" y="1143000"/>
            <a:ext cx="7696200" cy="3657600"/>
          </a:xfrm>
        </p:spPr>
        <p:txBody>
          <a:bodyPr/>
          <a:lstStyle/>
          <a:p>
            <a:pPr marL="0" indent="0">
              <a:buNone/>
            </a:pPr>
            <a:r>
              <a:rPr lang="en-US" sz="2800" dirty="0"/>
              <a:t>He can't be moved, not now. I don't know if he'll be able to be moved at all.</a:t>
            </a:r>
          </a:p>
        </p:txBody>
      </p:sp>
      <p:sp>
        <p:nvSpPr>
          <p:cNvPr id="4" name="Content Placeholder 2"/>
          <p:cNvSpPr txBox="1">
            <a:spLocks/>
          </p:cNvSpPr>
          <p:nvPr/>
        </p:nvSpPr>
        <p:spPr bwMode="auto">
          <a:xfrm>
            <a:off x="990600" y="3109337"/>
            <a:ext cx="7696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kern="0" dirty="0"/>
              <a:t>I don’t think he can be moved.</a:t>
            </a:r>
          </a:p>
        </p:txBody>
      </p:sp>
      <p:sp>
        <p:nvSpPr>
          <p:cNvPr id="5" name="Down Arrow 4"/>
          <p:cNvSpPr/>
          <p:nvPr/>
        </p:nvSpPr>
        <p:spPr bwMode="auto">
          <a:xfrm>
            <a:off x="4085844" y="2209800"/>
            <a:ext cx="484632" cy="66826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71602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884237"/>
          </a:xfrm>
        </p:spPr>
        <p:txBody>
          <a:bodyPr/>
          <a:lstStyle/>
          <a:p>
            <a:r>
              <a:rPr lang="en-US" dirty="0"/>
              <a:t>Déjà vu Fix it</a:t>
            </a:r>
          </a:p>
        </p:txBody>
      </p:sp>
      <p:sp>
        <p:nvSpPr>
          <p:cNvPr id="3" name="Content Placeholder 2"/>
          <p:cNvSpPr>
            <a:spLocks noGrp="1"/>
          </p:cNvSpPr>
          <p:nvPr>
            <p:ph idx="1"/>
          </p:nvPr>
        </p:nvSpPr>
        <p:spPr>
          <a:xfrm>
            <a:off x="838200" y="1188532"/>
            <a:ext cx="7696200" cy="3657600"/>
          </a:xfrm>
        </p:spPr>
        <p:txBody>
          <a:bodyPr/>
          <a:lstStyle/>
          <a:p>
            <a:pPr marL="0" indent="0">
              <a:buNone/>
            </a:pPr>
            <a:r>
              <a:rPr lang="en-US" sz="2800" dirty="0"/>
              <a:t>He can't be moved, not now. I don't know if he'll be able to be moved at all.</a:t>
            </a:r>
          </a:p>
        </p:txBody>
      </p:sp>
      <p:sp>
        <p:nvSpPr>
          <p:cNvPr id="4" name="Content Placeholder 2"/>
          <p:cNvSpPr txBox="1">
            <a:spLocks/>
          </p:cNvSpPr>
          <p:nvPr/>
        </p:nvSpPr>
        <p:spPr bwMode="auto">
          <a:xfrm>
            <a:off x="990600" y="3109337"/>
            <a:ext cx="7696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kern="0" dirty="0"/>
              <a:t>I don’t think he can be moved.</a:t>
            </a:r>
          </a:p>
        </p:txBody>
      </p:sp>
      <p:sp>
        <p:nvSpPr>
          <p:cNvPr id="5" name="Down Arrow 4"/>
          <p:cNvSpPr/>
          <p:nvPr/>
        </p:nvSpPr>
        <p:spPr bwMode="auto">
          <a:xfrm>
            <a:off x="4085844" y="2209800"/>
            <a:ext cx="484632" cy="66826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6" name="Content Placeholder 2"/>
          <p:cNvSpPr txBox="1">
            <a:spLocks/>
          </p:cNvSpPr>
          <p:nvPr/>
        </p:nvSpPr>
        <p:spPr bwMode="auto">
          <a:xfrm>
            <a:off x="990600" y="4785737"/>
            <a:ext cx="7696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kern="0" dirty="0"/>
              <a:t>You try to move him and he’ll die.</a:t>
            </a:r>
          </a:p>
        </p:txBody>
      </p:sp>
      <p:sp>
        <p:nvSpPr>
          <p:cNvPr id="7" name="Down Arrow 6"/>
          <p:cNvSpPr/>
          <p:nvPr/>
        </p:nvSpPr>
        <p:spPr bwMode="auto">
          <a:xfrm>
            <a:off x="4085844" y="3886200"/>
            <a:ext cx="484632" cy="66826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404937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Ok or not?</a:t>
            </a:r>
          </a:p>
        </p:txBody>
      </p:sp>
      <p:sp>
        <p:nvSpPr>
          <p:cNvPr id="3" name="Content Placeholder 2"/>
          <p:cNvSpPr>
            <a:spLocks noGrp="1"/>
          </p:cNvSpPr>
          <p:nvPr>
            <p:ph idx="1"/>
          </p:nvPr>
        </p:nvSpPr>
        <p:spPr>
          <a:xfrm>
            <a:off x="914400" y="1981200"/>
            <a:ext cx="7162800" cy="4114800"/>
          </a:xfrm>
        </p:spPr>
        <p:txBody>
          <a:bodyPr/>
          <a:lstStyle/>
          <a:p>
            <a:pPr marL="0" indent="0">
              <a:buNone/>
            </a:pPr>
            <a:r>
              <a:rPr lang="en-US" sz="2800" dirty="0"/>
              <a:t>The injured dragon turned away. It wouldn't be a problem anymore.</a:t>
            </a:r>
          </a:p>
        </p:txBody>
      </p:sp>
    </p:spTree>
    <p:extLst>
      <p:ext uri="{BB962C8B-B14F-4D97-AF65-F5344CB8AC3E}">
        <p14:creationId xmlns:p14="http://schemas.microsoft.com/office/powerpoint/2010/main" val="347322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1311275"/>
          </a:xfrm>
        </p:spPr>
        <p:txBody>
          <a:bodyPr/>
          <a:lstStyle/>
          <a:p>
            <a:r>
              <a:rPr lang="en-US" dirty="0"/>
              <a:t>Culprit: Kindergarten</a:t>
            </a:r>
          </a:p>
        </p:txBody>
      </p:sp>
      <p:sp>
        <p:nvSpPr>
          <p:cNvPr id="3" name="Content Placeholder 2"/>
          <p:cNvSpPr>
            <a:spLocks noGrp="1"/>
          </p:cNvSpPr>
          <p:nvPr>
            <p:ph idx="1"/>
          </p:nvPr>
        </p:nvSpPr>
        <p:spPr>
          <a:xfrm>
            <a:off x="609600" y="1752600"/>
            <a:ext cx="8763000" cy="4267200"/>
          </a:xfrm>
        </p:spPr>
        <p:txBody>
          <a:bodyPr/>
          <a:lstStyle/>
          <a:p>
            <a:r>
              <a:rPr lang="en-US" sz="2600" dirty="0"/>
              <a:t>Show AND Tell = readers want to strangle you</a:t>
            </a:r>
          </a:p>
          <a:p>
            <a:r>
              <a:rPr lang="en-US" sz="2600" dirty="0"/>
              <a:t>Fix with </a:t>
            </a:r>
            <a:r>
              <a:rPr lang="en-US" sz="2600" i="1" dirty="0"/>
              <a:t>show</a:t>
            </a:r>
            <a:r>
              <a:rPr lang="en-US" sz="2600" dirty="0"/>
              <a:t> and </a:t>
            </a:r>
            <a:r>
              <a:rPr lang="en-US" sz="2600" i="1" dirty="0"/>
              <a:t>show</a:t>
            </a:r>
            <a:r>
              <a:rPr lang="en-US" sz="2600" dirty="0"/>
              <a:t> (action and reaction)</a:t>
            </a:r>
          </a:p>
        </p:txBody>
      </p:sp>
      <p:pic>
        <p:nvPicPr>
          <p:cNvPr id="24578" name="Picture 2" descr="Image result for show and te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000" y="2971800"/>
            <a:ext cx="2380492"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9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sz="3200" dirty="0"/>
              <a:t>Kindergarten Fix:</a:t>
            </a:r>
            <a:br>
              <a:rPr lang="en-US" sz="3200" dirty="0"/>
            </a:br>
            <a:r>
              <a:rPr lang="en-US" sz="3200" dirty="0"/>
              <a:t>Show (action) and Show (reaction)</a:t>
            </a:r>
          </a:p>
        </p:txBody>
      </p:sp>
      <p:sp>
        <p:nvSpPr>
          <p:cNvPr id="3" name="Content Placeholder 2"/>
          <p:cNvSpPr>
            <a:spLocks noGrp="1"/>
          </p:cNvSpPr>
          <p:nvPr>
            <p:ph idx="1"/>
          </p:nvPr>
        </p:nvSpPr>
        <p:spPr>
          <a:xfrm>
            <a:off x="914400" y="762000"/>
            <a:ext cx="7620000" cy="4114800"/>
          </a:xfrm>
        </p:spPr>
        <p:txBody>
          <a:bodyPr/>
          <a:lstStyle/>
          <a:p>
            <a:pPr marL="0" indent="0">
              <a:buNone/>
            </a:pPr>
            <a:endParaRPr lang="en-US" sz="2400" dirty="0"/>
          </a:p>
          <a:p>
            <a:pPr marL="0" indent="0">
              <a:buNone/>
            </a:pPr>
            <a:r>
              <a:rPr lang="en-US" sz="2400" dirty="0"/>
              <a:t>“It wouldn't be a problem anymore.”</a:t>
            </a:r>
          </a:p>
          <a:p>
            <a:pPr marL="0" indent="0">
              <a:buNone/>
            </a:pPr>
            <a:r>
              <a:rPr lang="en-US" sz="2400" dirty="0">
                <a:sym typeface="Wingdings" panose="05000000000000000000" pitchFamily="2" charset="2"/>
              </a:rPr>
              <a:t>(show this via POV’s reaction)</a:t>
            </a:r>
          </a:p>
          <a:p>
            <a:pPr marL="0" indent="0">
              <a:buNone/>
            </a:pPr>
            <a:endParaRPr lang="en-US" sz="2400" dirty="0">
              <a:sym typeface="Wingdings" panose="05000000000000000000" pitchFamily="2" charset="2"/>
            </a:endParaRPr>
          </a:p>
          <a:p>
            <a:pPr marL="0" indent="0">
              <a:buNone/>
            </a:pPr>
            <a:r>
              <a:rPr lang="en-US" sz="2400" dirty="0"/>
              <a:t>The injured dragon turned away. Ella released her white-knuckle grip on the </a:t>
            </a:r>
            <a:r>
              <a:rPr lang="en-US" sz="2400" dirty="0" err="1"/>
              <a:t>gunwhale</a:t>
            </a:r>
            <a:r>
              <a:rPr lang="en-US" sz="2400" dirty="0"/>
              <a:t> and let out the breath she had been holding. “It’s gone.” Her hands began to shake. She clutched them together but couldn’t stop the trembling. </a:t>
            </a:r>
            <a:r>
              <a:rPr lang="en-US" sz="2400" i="1" dirty="0"/>
              <a:t>I almost died</a:t>
            </a:r>
            <a:r>
              <a:rPr lang="en-US" sz="2400" dirty="0"/>
              <a:t>, she thought as a sob broke over her like a storm wave. </a:t>
            </a:r>
          </a:p>
          <a:p>
            <a:pPr marL="0" indent="0">
              <a:buNone/>
            </a:pPr>
            <a:r>
              <a:rPr lang="en-US" sz="2400" i="1" dirty="0"/>
              <a:t>I almost died.</a:t>
            </a:r>
            <a:r>
              <a:rPr lang="en-US" sz="2400" dirty="0"/>
              <a:t> </a:t>
            </a:r>
          </a:p>
          <a:p>
            <a:pPr marL="0" indent="0">
              <a:buNone/>
            </a:pPr>
            <a:endParaRPr lang="en-US" sz="2400" dirty="0"/>
          </a:p>
        </p:txBody>
      </p:sp>
    </p:spTree>
    <p:extLst>
      <p:ext uri="{BB962C8B-B14F-4D97-AF65-F5344CB8AC3E}">
        <p14:creationId xmlns:p14="http://schemas.microsoft.com/office/powerpoint/2010/main" val="311907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89" y="228600"/>
            <a:ext cx="9534967" cy="1143000"/>
          </a:xfrm>
        </p:spPr>
        <p:txBody>
          <a:bodyPr/>
          <a:lstStyle/>
          <a:p>
            <a:r>
              <a:rPr lang="en-US" sz="4400" dirty="0"/>
              <a:t>From </a:t>
            </a:r>
            <a:r>
              <a:rPr lang="en-US" sz="4400" dirty="0" err="1"/>
              <a:t>Stephenie</a:t>
            </a:r>
            <a:r>
              <a:rPr lang="en-US" sz="4400" dirty="0"/>
              <a:t> Meyer’s </a:t>
            </a:r>
            <a:r>
              <a:rPr lang="en-US" sz="4400" i="1" dirty="0"/>
              <a:t>Twilight</a:t>
            </a:r>
          </a:p>
        </p:txBody>
      </p:sp>
      <p:sp>
        <p:nvSpPr>
          <p:cNvPr id="3" name="Content Placeholder 2"/>
          <p:cNvSpPr>
            <a:spLocks noGrp="1"/>
          </p:cNvSpPr>
          <p:nvPr>
            <p:ph idx="4294967295"/>
          </p:nvPr>
        </p:nvSpPr>
        <p:spPr>
          <a:xfrm>
            <a:off x="685801" y="1905000"/>
            <a:ext cx="7619999" cy="3200398"/>
          </a:xfrm>
          <a:prstGeom prst="rect">
            <a:avLst/>
          </a:prstGeom>
        </p:spPr>
        <p:txBody>
          <a:bodyPr>
            <a:normAutofit/>
          </a:bodyPr>
          <a:lstStyle/>
          <a:p>
            <a:pPr marL="0" indent="0">
              <a:buNone/>
            </a:pPr>
            <a:r>
              <a:rPr lang="en-US" sz="2400" dirty="0"/>
              <a:t>“The </a:t>
            </a:r>
            <a:r>
              <a:rPr lang="en-US" sz="2400" dirty="0" err="1"/>
              <a:t>Cullens</a:t>
            </a:r>
            <a:r>
              <a:rPr lang="en-US" sz="2400" dirty="0"/>
              <a:t> don’t come here,” he said in a tone that closed the subject, ignoring her question.</a:t>
            </a:r>
          </a:p>
          <a:p>
            <a:pPr marL="0" indent="0">
              <a:buNone/>
            </a:pPr>
            <a:r>
              <a:rPr lang="en-US" sz="2400" dirty="0"/>
              <a:t>I stared at the deep-voiced boy, taken aback, but he was looking away toward the dark forest behind us. He’d said that the </a:t>
            </a:r>
            <a:r>
              <a:rPr lang="en-US" sz="2400" dirty="0" err="1"/>
              <a:t>Cullens</a:t>
            </a:r>
            <a:r>
              <a:rPr lang="en-US" sz="2400" dirty="0"/>
              <a:t> didn’t come here, but his tone had implied something more—that they weren’t allowed; they were prohibited. </a:t>
            </a:r>
          </a:p>
        </p:txBody>
      </p:sp>
    </p:spTree>
    <p:extLst>
      <p:ext uri="{BB962C8B-B14F-4D97-AF65-F5344CB8AC3E}">
        <p14:creationId xmlns:p14="http://schemas.microsoft.com/office/powerpoint/2010/main" val="424345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884237"/>
          </a:xfrm>
        </p:spPr>
        <p:txBody>
          <a:bodyPr/>
          <a:lstStyle/>
          <a:p>
            <a:r>
              <a:rPr lang="en-US" dirty="0"/>
              <a:t>Name the culprit</a:t>
            </a:r>
          </a:p>
        </p:txBody>
      </p:sp>
      <p:sp>
        <p:nvSpPr>
          <p:cNvPr id="3" name="Content Placeholder 2"/>
          <p:cNvSpPr>
            <a:spLocks noGrp="1"/>
          </p:cNvSpPr>
          <p:nvPr>
            <p:ph idx="1"/>
          </p:nvPr>
        </p:nvSpPr>
        <p:spPr>
          <a:xfrm>
            <a:off x="838200" y="2133600"/>
            <a:ext cx="7467600" cy="4114800"/>
          </a:xfrm>
        </p:spPr>
        <p:txBody>
          <a:bodyPr/>
          <a:lstStyle/>
          <a:p>
            <a:pPr marL="0" indent="0">
              <a:buNone/>
            </a:pPr>
            <a:r>
              <a:rPr lang="en-US" dirty="0">
                <a:solidFill>
                  <a:schemeClr val="tx1"/>
                </a:solidFill>
                <a:latin typeface="+mn-lt"/>
                <a:ea typeface="+mn-ea"/>
                <a:cs typeface="+mn-cs"/>
              </a:rPr>
              <a:t>She slammed the metal handle on the man's face and knocked him out.</a:t>
            </a:r>
            <a:endParaRPr lang="en-US" dirty="0"/>
          </a:p>
        </p:txBody>
      </p:sp>
    </p:spTree>
    <p:extLst>
      <p:ext uri="{BB962C8B-B14F-4D97-AF65-F5344CB8AC3E}">
        <p14:creationId xmlns:p14="http://schemas.microsoft.com/office/powerpoint/2010/main" val="208739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Culprit: Whose line is it anyway?</a:t>
            </a:r>
          </a:p>
        </p:txBody>
      </p:sp>
      <p:sp>
        <p:nvSpPr>
          <p:cNvPr id="3" name="Content Placeholder 2"/>
          <p:cNvSpPr>
            <a:spLocks noGrp="1"/>
          </p:cNvSpPr>
          <p:nvPr>
            <p:ph idx="1"/>
          </p:nvPr>
        </p:nvSpPr>
        <p:spPr>
          <a:xfrm>
            <a:off x="723900" y="1745379"/>
            <a:ext cx="7620000" cy="4038600"/>
          </a:xfrm>
        </p:spPr>
        <p:txBody>
          <a:bodyPr/>
          <a:lstStyle/>
          <a:p>
            <a:pPr marL="0" indent="0" algn="ctr">
              <a:buNone/>
            </a:pPr>
            <a:r>
              <a:rPr lang="en-US" dirty="0"/>
              <a:t>Separate actors need separate lines</a:t>
            </a:r>
          </a:p>
        </p:txBody>
      </p:sp>
      <p:pic>
        <p:nvPicPr>
          <p:cNvPr id="20482" name="Picture 2" descr="Image result for whose line is it any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2" y="2514602"/>
            <a:ext cx="4521835" cy="265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47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fireworks grand finale"/>
          <p:cNvPicPr>
            <a:picLocks noChangeAspect="1" noChangeArrowheads="1"/>
          </p:cNvPicPr>
          <p:nvPr/>
        </p:nvPicPr>
        <p:blipFill rotWithShape="1">
          <a:blip r:embed="rId2">
            <a:extLst>
              <a:ext uri="{28A0092B-C50C-407E-A947-70E740481C1C}">
                <a14:useLocalDpi xmlns:a14="http://schemas.microsoft.com/office/drawing/2010/main" val="0"/>
              </a:ext>
            </a:extLst>
          </a:blip>
          <a:srcRect l="67619" b="16586"/>
          <a:stretch/>
        </p:blipFill>
        <p:spPr bwMode="auto">
          <a:xfrm>
            <a:off x="3947926" y="3876040"/>
            <a:ext cx="1542117" cy="1986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out of body experience"/>
          <p:cNvPicPr>
            <a:picLocks noChangeAspect="1" noChangeArrowheads="1"/>
          </p:cNvPicPr>
          <p:nvPr/>
        </p:nvPicPr>
        <p:blipFill rotWithShape="1">
          <a:blip r:embed="rId3">
            <a:extLst>
              <a:ext uri="{28A0092B-C50C-407E-A947-70E740481C1C}">
                <a14:useLocalDpi xmlns:a14="http://schemas.microsoft.com/office/drawing/2010/main" val="0"/>
              </a:ext>
            </a:extLst>
          </a:blip>
          <a:srcRect l="34036" t="18194" r="33635" b="58568"/>
          <a:stretch/>
        </p:blipFill>
        <p:spPr bwMode="auto">
          <a:xfrm>
            <a:off x="117942" y="4869182"/>
            <a:ext cx="3387258" cy="16335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Dr. Wh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54" r="21364" b="26667"/>
          <a:stretch/>
        </p:blipFill>
        <p:spPr bwMode="auto">
          <a:xfrm>
            <a:off x="76200" y="975360"/>
            <a:ext cx="2042160" cy="1844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atrix cat"/>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33790" t="18745" r="32419" b="19765"/>
          <a:stretch/>
        </p:blipFill>
        <p:spPr bwMode="auto">
          <a:xfrm>
            <a:off x="2174240" y="1361440"/>
            <a:ext cx="2224366" cy="1686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how and tell"/>
          <p:cNvPicPr>
            <a:picLocks noChangeAspect="1" noChangeArrowheads="1"/>
          </p:cNvPicPr>
          <p:nvPr/>
        </p:nvPicPr>
        <p:blipFill rotWithShape="1">
          <a:blip r:embed="rId7">
            <a:extLst>
              <a:ext uri="{28A0092B-C50C-407E-A947-70E740481C1C}">
                <a14:useLocalDpi xmlns:a14="http://schemas.microsoft.com/office/drawing/2010/main" val="0"/>
              </a:ext>
            </a:extLst>
          </a:blip>
          <a:srcRect l="13445" r="22109" b="21892"/>
          <a:stretch/>
        </p:blipFill>
        <p:spPr bwMode="auto">
          <a:xfrm>
            <a:off x="4495800" y="1777365"/>
            <a:ext cx="1534160" cy="1651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whose line is it anyway"/>
          <p:cNvPicPr>
            <a:picLocks noChangeAspect="1" noChangeArrowheads="1"/>
          </p:cNvPicPr>
          <p:nvPr/>
        </p:nvPicPr>
        <p:blipFill rotWithShape="1">
          <a:blip r:embed="rId8">
            <a:extLst>
              <a:ext uri="{28A0092B-C50C-407E-A947-70E740481C1C}">
                <a14:useLocalDpi xmlns:a14="http://schemas.microsoft.com/office/drawing/2010/main" val="0"/>
              </a:ext>
            </a:extLst>
          </a:blip>
          <a:srcRect l="46297" t="7141" r="29207" b="23475"/>
          <a:stretch/>
        </p:blipFill>
        <p:spPr bwMode="auto">
          <a:xfrm>
            <a:off x="6172200" y="1676402"/>
            <a:ext cx="1188720" cy="1980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0347" t="-1" r="13136" b="18862"/>
          <a:stretch/>
        </p:blipFill>
        <p:spPr bwMode="auto">
          <a:xfrm>
            <a:off x="7467600" y="2603502"/>
            <a:ext cx="1615440" cy="246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zombie brains"/>
          <p:cNvPicPr>
            <a:picLocks noChangeAspect="1" noChangeArrowheads="1"/>
          </p:cNvPicPr>
          <p:nvPr/>
        </p:nvPicPr>
        <p:blipFill rotWithShape="1">
          <a:blip r:embed="rId10">
            <a:extLst>
              <a:ext uri="{28A0092B-C50C-407E-A947-70E740481C1C}">
                <a14:useLocalDpi xmlns:a14="http://schemas.microsoft.com/office/drawing/2010/main" val="0"/>
              </a:ext>
            </a:extLst>
          </a:blip>
          <a:srcRect l="41614" r="11613" b="34086"/>
          <a:stretch/>
        </p:blipFill>
        <p:spPr bwMode="auto">
          <a:xfrm>
            <a:off x="2341287" y="4191000"/>
            <a:ext cx="1560919" cy="2199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8F0B3D2-8DBA-5740-87EF-5DADE7224D9F}"/>
              </a:ext>
            </a:extLst>
          </p:cNvPr>
          <p:cNvPicPr>
            <a:picLocks noChangeAspect="1"/>
          </p:cNvPicPr>
          <p:nvPr/>
        </p:nvPicPr>
        <p:blipFill rotWithShape="1">
          <a:blip r:embed="rId11">
            <a:extLst>
              <a:ext uri="{BEBA8EAE-BF5A-486C-A8C5-ECC9F3942E4B}">
                <a14:imgProps xmlns:a14="http://schemas.microsoft.com/office/drawing/2010/main">
                  <a14:imgLayer r:embed="rId12">
                    <a14:imgEffect>
                      <a14:artisticGlowEdges/>
                    </a14:imgEffect>
                  </a14:imgLayer>
                </a14:imgProps>
              </a:ext>
            </a:extLst>
          </a:blip>
          <a:srcRect l="48000"/>
          <a:stretch/>
        </p:blipFill>
        <p:spPr>
          <a:xfrm>
            <a:off x="5581483" y="3941377"/>
            <a:ext cx="1818059" cy="2400770"/>
          </a:xfrm>
          <a:prstGeom prst="rect">
            <a:avLst/>
          </a:prstGeom>
        </p:spPr>
      </p:pic>
      <p:sp>
        <p:nvSpPr>
          <p:cNvPr id="2" name="Title 1"/>
          <p:cNvSpPr>
            <a:spLocks noGrp="1"/>
          </p:cNvSpPr>
          <p:nvPr>
            <p:ph type="title"/>
          </p:nvPr>
        </p:nvSpPr>
        <p:spPr>
          <a:xfrm>
            <a:off x="533400" y="106365"/>
            <a:ext cx="8001000" cy="960437"/>
          </a:xfrm>
        </p:spPr>
        <p:txBody>
          <a:bodyPr/>
          <a:lstStyle/>
          <a:p>
            <a:r>
              <a:rPr lang="en-US" dirty="0"/>
              <a:t>The Foreshadowing Slide</a:t>
            </a:r>
          </a:p>
        </p:txBody>
      </p:sp>
    </p:spTree>
    <p:extLst>
      <p:ext uri="{BB962C8B-B14F-4D97-AF65-F5344CB8AC3E}">
        <p14:creationId xmlns:p14="http://schemas.microsoft.com/office/powerpoint/2010/main" val="411740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“Whose line” Fix</a:t>
            </a:r>
          </a:p>
        </p:txBody>
      </p:sp>
      <p:sp>
        <p:nvSpPr>
          <p:cNvPr id="4" name="Content Placeholder 2"/>
          <p:cNvSpPr txBox="1">
            <a:spLocks/>
          </p:cNvSpPr>
          <p:nvPr/>
        </p:nvSpPr>
        <p:spPr bwMode="auto">
          <a:xfrm>
            <a:off x="838200" y="16764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kern="0" dirty="0"/>
              <a:t>She slammed the metal handle on the man's face and knocked him out.</a:t>
            </a:r>
          </a:p>
        </p:txBody>
      </p:sp>
      <p:sp>
        <p:nvSpPr>
          <p:cNvPr id="5" name="Content Placeholder 2"/>
          <p:cNvSpPr>
            <a:spLocks noGrp="1"/>
          </p:cNvSpPr>
          <p:nvPr>
            <p:ph idx="1"/>
          </p:nvPr>
        </p:nvSpPr>
        <p:spPr>
          <a:xfrm>
            <a:off x="838200" y="3733800"/>
            <a:ext cx="7467600" cy="2057400"/>
          </a:xfrm>
        </p:spPr>
        <p:txBody>
          <a:bodyPr/>
          <a:lstStyle/>
          <a:p>
            <a:pPr marL="0" indent="0">
              <a:buNone/>
            </a:pPr>
            <a:r>
              <a:rPr lang="en-US" dirty="0">
                <a:solidFill>
                  <a:schemeClr val="tx1"/>
                </a:solidFill>
                <a:latin typeface="+mn-lt"/>
                <a:ea typeface="+mn-ea"/>
                <a:cs typeface="+mn-cs"/>
              </a:rPr>
              <a:t>She slammed the metal handle on the man's face. He went down hard and didn’t move.</a:t>
            </a:r>
            <a:endParaRPr lang="en-US" dirty="0"/>
          </a:p>
        </p:txBody>
      </p:sp>
      <p:sp>
        <p:nvSpPr>
          <p:cNvPr id="6" name="Down Arrow 5"/>
          <p:cNvSpPr/>
          <p:nvPr/>
        </p:nvSpPr>
        <p:spPr bwMode="auto">
          <a:xfrm>
            <a:off x="4003040" y="2892233"/>
            <a:ext cx="609600" cy="79515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21665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What’s wrong?</a:t>
            </a:r>
          </a:p>
        </p:txBody>
      </p:sp>
      <p:sp>
        <p:nvSpPr>
          <p:cNvPr id="3" name="Content Placeholder 2"/>
          <p:cNvSpPr>
            <a:spLocks noGrp="1"/>
          </p:cNvSpPr>
          <p:nvPr>
            <p:ph idx="1"/>
          </p:nvPr>
        </p:nvSpPr>
        <p:spPr>
          <a:xfrm>
            <a:off x="990600" y="1447800"/>
            <a:ext cx="7543800" cy="4572000"/>
          </a:xfrm>
        </p:spPr>
        <p:txBody>
          <a:bodyPr/>
          <a:lstStyle/>
          <a:p>
            <a:pPr marL="0" indent="0">
              <a:buNone/>
            </a:pPr>
            <a:r>
              <a:rPr lang="en-US" sz="2800" dirty="0"/>
              <a:t>“Mel was gone before Gavin could give an answer either way. He seemed like an easygoing fellow, and Gavin wondered if Anna realized she had already added the man to her list.”</a:t>
            </a:r>
          </a:p>
        </p:txBody>
      </p:sp>
      <p:pic>
        <p:nvPicPr>
          <p:cNvPr id="18434" name="Picture 2" descr="Image result for match wits with a sicilia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86202"/>
            <a:ext cx="4517898"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6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884237"/>
          </a:xfrm>
        </p:spPr>
        <p:txBody>
          <a:bodyPr/>
          <a:lstStyle/>
          <a:p>
            <a:r>
              <a:rPr lang="en-US" dirty="0"/>
              <a:t>Digest this.</a:t>
            </a:r>
          </a:p>
        </p:txBody>
      </p:sp>
      <p:sp>
        <p:nvSpPr>
          <p:cNvPr id="3" name="Content Placeholder 2"/>
          <p:cNvSpPr>
            <a:spLocks noGrp="1"/>
          </p:cNvSpPr>
          <p:nvPr>
            <p:ph idx="1"/>
          </p:nvPr>
        </p:nvSpPr>
        <p:spPr>
          <a:xfrm>
            <a:off x="914400" y="1524000"/>
            <a:ext cx="7239000" cy="4572000"/>
          </a:xfrm>
        </p:spPr>
        <p:txBody>
          <a:bodyPr/>
          <a:lstStyle/>
          <a:p>
            <a:pPr marL="0" indent="0">
              <a:buNone/>
            </a:pPr>
            <a:r>
              <a:rPr lang="en-US" sz="2800" dirty="0"/>
              <a:t>Ava thanked him and went back to her job. She didn’t notice when he continued to watch her. It was kind of her to install the chair for him. He wondered if she realized she wore her emotions on her sleeve.</a:t>
            </a:r>
          </a:p>
        </p:txBody>
      </p:sp>
    </p:spTree>
    <p:extLst>
      <p:ext uri="{BB962C8B-B14F-4D97-AF65-F5344CB8AC3E}">
        <p14:creationId xmlns:p14="http://schemas.microsoft.com/office/powerpoint/2010/main" val="87665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Culprit: Blender</a:t>
            </a:r>
          </a:p>
        </p:txBody>
      </p:sp>
      <p:sp>
        <p:nvSpPr>
          <p:cNvPr id="3" name="Content Placeholder 2"/>
          <p:cNvSpPr>
            <a:spLocks noGrp="1"/>
          </p:cNvSpPr>
          <p:nvPr>
            <p:ph idx="1"/>
          </p:nvPr>
        </p:nvSpPr>
        <p:spPr>
          <a:xfrm>
            <a:off x="1143000" y="1295400"/>
            <a:ext cx="6781800" cy="4572000"/>
          </a:xfrm>
        </p:spPr>
        <p:txBody>
          <a:bodyPr/>
          <a:lstStyle/>
          <a:p>
            <a:r>
              <a:rPr lang="en-US" sz="2400" dirty="0"/>
              <a:t>Readers can only focus on empathizing one emotion/conclusion at a time </a:t>
            </a:r>
          </a:p>
          <a:p>
            <a:r>
              <a:rPr lang="en-US" sz="2400" dirty="0"/>
              <a:t>Don’t blend separate dishes</a:t>
            </a:r>
            <a:r>
              <a:rPr lang="en-US" sz="2000" dirty="0"/>
              <a:t>   </a:t>
            </a:r>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09" b="10028"/>
          <a:stretch/>
        </p:blipFill>
        <p:spPr bwMode="auto">
          <a:xfrm>
            <a:off x="2895600" y="2743202"/>
            <a:ext cx="2935440" cy="395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733802"/>
            <a:ext cx="2326278" cy="1200329"/>
          </a:xfrm>
          <a:prstGeom prst="rect">
            <a:avLst/>
          </a:prstGeom>
          <a:noFill/>
        </p:spPr>
        <p:txBody>
          <a:bodyPr wrap="none" rtlCol="0">
            <a:spAutoFit/>
          </a:bodyPr>
          <a:lstStyle/>
          <a:p>
            <a:r>
              <a:rPr lang="en-US" dirty="0"/>
              <a:t>Thanksgiving Shake:</a:t>
            </a:r>
          </a:p>
          <a:p>
            <a:r>
              <a:rPr lang="en-US" dirty="0"/>
              <a:t>Turkey leg w/bone</a:t>
            </a:r>
          </a:p>
          <a:p>
            <a:r>
              <a:rPr lang="en-US" dirty="0"/>
              <a:t>Cranberry sauce</a:t>
            </a:r>
          </a:p>
          <a:p>
            <a:r>
              <a:rPr lang="en-US" dirty="0"/>
              <a:t>Pumpkin pie</a:t>
            </a:r>
          </a:p>
        </p:txBody>
      </p:sp>
      <p:cxnSp>
        <p:nvCxnSpPr>
          <p:cNvPr id="6" name="Straight Arrow Connector 5"/>
          <p:cNvCxnSpPr/>
          <p:nvPr/>
        </p:nvCxnSpPr>
        <p:spPr bwMode="auto">
          <a:xfrm>
            <a:off x="2259823" y="4336648"/>
            <a:ext cx="940579"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129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Blender Triage</a:t>
            </a:r>
          </a:p>
        </p:txBody>
      </p:sp>
      <p:sp>
        <p:nvSpPr>
          <p:cNvPr id="3" name="Content Placeholder 2"/>
          <p:cNvSpPr>
            <a:spLocks noGrp="1"/>
          </p:cNvSpPr>
          <p:nvPr>
            <p:ph idx="1"/>
          </p:nvPr>
        </p:nvSpPr>
        <p:spPr>
          <a:xfrm>
            <a:off x="990600" y="1219200"/>
            <a:ext cx="6934200" cy="3886200"/>
          </a:xfrm>
        </p:spPr>
        <p:txBody>
          <a:bodyPr/>
          <a:lstStyle/>
          <a:p>
            <a:r>
              <a:rPr lang="en-US" sz="2800" dirty="0"/>
              <a:t>Typically caused by excessive tell-style narration</a:t>
            </a:r>
          </a:p>
          <a:p>
            <a:r>
              <a:rPr lang="en-US" sz="2800" dirty="0"/>
              <a:t>Identify the main emotion that is developing in the scene</a:t>
            </a:r>
          </a:p>
          <a:p>
            <a:r>
              <a:rPr lang="en-US" sz="2800" dirty="0"/>
              <a:t>Focus on helping the reader to experience that. Let other things go.</a:t>
            </a:r>
          </a:p>
          <a:p>
            <a:endParaRPr lang="en-US" sz="2800" dirty="0"/>
          </a:p>
        </p:txBody>
      </p:sp>
    </p:spTree>
    <p:extLst>
      <p:ext uri="{BB962C8B-B14F-4D97-AF65-F5344CB8AC3E}">
        <p14:creationId xmlns:p14="http://schemas.microsoft.com/office/powerpoint/2010/main" val="263091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Another subtle one</a:t>
            </a:r>
          </a:p>
        </p:txBody>
      </p:sp>
      <p:sp>
        <p:nvSpPr>
          <p:cNvPr id="3" name="Content Placeholder 2"/>
          <p:cNvSpPr>
            <a:spLocks noGrp="1"/>
          </p:cNvSpPr>
          <p:nvPr>
            <p:ph idx="1"/>
          </p:nvPr>
        </p:nvSpPr>
        <p:spPr>
          <a:xfrm>
            <a:off x="990600" y="1752600"/>
            <a:ext cx="6858000" cy="4267200"/>
          </a:xfrm>
        </p:spPr>
        <p:txBody>
          <a:bodyPr/>
          <a:lstStyle/>
          <a:p>
            <a:pPr marL="0" indent="0">
              <a:buNone/>
            </a:pPr>
            <a:r>
              <a:rPr lang="en-US" sz="2800" dirty="0"/>
              <a:t>She was surprised when someone fell past her. The man </a:t>
            </a:r>
            <a:r>
              <a:rPr lang="en-US" sz="2800" dirty="0" err="1"/>
              <a:t>thunked</a:t>
            </a:r>
            <a:r>
              <a:rPr lang="en-US" sz="2800" dirty="0"/>
              <a:t> on the ground below. He groaned, so they weren’t high enough to kill anyone by throwing them off the ship.</a:t>
            </a:r>
          </a:p>
        </p:txBody>
      </p:sp>
    </p:spTree>
    <p:extLst>
      <p:ext uri="{BB962C8B-B14F-4D97-AF65-F5344CB8AC3E}">
        <p14:creationId xmlns:p14="http://schemas.microsoft.com/office/powerpoint/2010/main" val="198741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Feel it yet?</a:t>
            </a:r>
          </a:p>
        </p:txBody>
      </p:sp>
      <p:sp>
        <p:nvSpPr>
          <p:cNvPr id="3" name="Content Placeholder 2"/>
          <p:cNvSpPr>
            <a:spLocks noGrp="1"/>
          </p:cNvSpPr>
          <p:nvPr>
            <p:ph idx="1"/>
          </p:nvPr>
        </p:nvSpPr>
        <p:spPr>
          <a:xfrm>
            <a:off x="1184564" y="1524000"/>
            <a:ext cx="6968836" cy="4572000"/>
          </a:xfrm>
        </p:spPr>
        <p:txBody>
          <a:bodyPr/>
          <a:lstStyle/>
          <a:p>
            <a:pPr marL="0" indent="0">
              <a:buNone/>
            </a:pPr>
            <a:r>
              <a:rPr lang="en-US" sz="2800" dirty="0"/>
              <a:t>She took another step forward and the men still hadn’t tried to attack. Maybe going around without a disguise was a good idea. If she had been dressed as a boy, she would have been mugged already.</a:t>
            </a:r>
          </a:p>
        </p:txBody>
      </p:sp>
    </p:spTree>
    <p:extLst>
      <p:ext uri="{BB962C8B-B14F-4D97-AF65-F5344CB8AC3E}">
        <p14:creationId xmlns:p14="http://schemas.microsoft.com/office/powerpoint/2010/main" val="55924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AAD57-F397-B24F-9A15-111328C77886}"/>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1524000" y="1905000"/>
            <a:ext cx="7620000" cy="5232400"/>
          </a:xfrm>
          <a:prstGeom prst="rect">
            <a:avLst/>
          </a:prstGeom>
        </p:spPr>
      </p:pic>
      <p:sp>
        <p:nvSpPr>
          <p:cNvPr id="2" name="Title 1"/>
          <p:cNvSpPr>
            <a:spLocks noGrp="1"/>
          </p:cNvSpPr>
          <p:nvPr>
            <p:ph type="title"/>
          </p:nvPr>
        </p:nvSpPr>
        <p:spPr>
          <a:xfrm>
            <a:off x="533400" y="106365"/>
            <a:ext cx="8001000" cy="1036637"/>
          </a:xfrm>
        </p:spPr>
        <p:txBody>
          <a:bodyPr/>
          <a:lstStyle/>
          <a:p>
            <a:r>
              <a:rPr lang="en-US" dirty="0"/>
              <a:t>Culprit: Pooper Scooper</a:t>
            </a:r>
          </a:p>
        </p:txBody>
      </p:sp>
      <p:sp>
        <p:nvSpPr>
          <p:cNvPr id="3" name="Content Placeholder 2"/>
          <p:cNvSpPr>
            <a:spLocks noGrp="1"/>
          </p:cNvSpPr>
          <p:nvPr>
            <p:ph idx="1"/>
          </p:nvPr>
        </p:nvSpPr>
        <p:spPr>
          <a:xfrm>
            <a:off x="762000" y="1295400"/>
            <a:ext cx="6189518" cy="4572000"/>
          </a:xfrm>
        </p:spPr>
        <p:txBody>
          <a:bodyPr/>
          <a:lstStyle/>
          <a:p>
            <a:r>
              <a:rPr lang="en-US" sz="2200" dirty="0"/>
              <a:t>“pooper scooper”= always cleaning up after your characters</a:t>
            </a:r>
          </a:p>
          <a:p>
            <a:r>
              <a:rPr lang="en-US" sz="2200" dirty="0"/>
              <a:t>Similar to Time Travel (effect before cause), but more subtle: </a:t>
            </a:r>
            <a:r>
              <a:rPr lang="en-US" sz="2200" i="1" dirty="0"/>
              <a:t>conclusion before reason</a:t>
            </a:r>
            <a:endParaRPr lang="en-US" sz="2200" dirty="0"/>
          </a:p>
          <a:p>
            <a:r>
              <a:rPr lang="en-US" sz="2200" dirty="0"/>
              <a:t>Often caused by “belated foreshadowing”</a:t>
            </a:r>
          </a:p>
          <a:p>
            <a:r>
              <a:rPr lang="en-US" sz="2200" dirty="0"/>
              <a:t>Sometimes relics of cut and paste editing</a:t>
            </a:r>
          </a:p>
        </p:txBody>
      </p:sp>
    </p:spTree>
    <p:extLst>
      <p:ext uri="{BB962C8B-B14F-4D97-AF65-F5344CB8AC3E}">
        <p14:creationId xmlns:p14="http://schemas.microsoft.com/office/powerpoint/2010/main" val="389554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4184-804F-3E49-BDD7-A244F7129182}"/>
              </a:ext>
            </a:extLst>
          </p:cNvPr>
          <p:cNvSpPr>
            <a:spLocks noGrp="1"/>
          </p:cNvSpPr>
          <p:nvPr>
            <p:ph type="title"/>
          </p:nvPr>
        </p:nvSpPr>
        <p:spPr/>
        <p:txBody>
          <a:bodyPr/>
          <a:lstStyle/>
          <a:p>
            <a:r>
              <a:rPr lang="en-US" sz="3600" dirty="0"/>
              <a:t>“Pooper Scooper” (mate in 1)</a:t>
            </a:r>
          </a:p>
        </p:txBody>
      </p:sp>
      <p:sp>
        <p:nvSpPr>
          <p:cNvPr id="3" name="Content Placeholder 2">
            <a:extLst>
              <a:ext uri="{FF2B5EF4-FFF2-40B4-BE49-F238E27FC236}">
                <a16:creationId xmlns:a16="http://schemas.microsoft.com/office/drawing/2014/main" id="{8B6E0818-EC42-E74F-9E0D-AE15B51962B5}"/>
              </a:ext>
            </a:extLst>
          </p:cNvPr>
          <p:cNvSpPr>
            <a:spLocks noGrp="1"/>
          </p:cNvSpPr>
          <p:nvPr>
            <p:ph idx="1"/>
          </p:nvPr>
        </p:nvSpPr>
        <p:spPr>
          <a:xfrm>
            <a:off x="1083804" y="1524000"/>
            <a:ext cx="6612396" cy="4572000"/>
          </a:xfrm>
        </p:spPr>
        <p:txBody>
          <a:bodyPr/>
          <a:lstStyle/>
          <a:p>
            <a:pPr marL="0" indent="0">
              <a:buNone/>
            </a:pPr>
            <a:r>
              <a:rPr lang="en-US" sz="2500" dirty="0"/>
              <a:t>There was only one place to get the kind of magic he needed.</a:t>
            </a:r>
          </a:p>
          <a:p>
            <a:pPr marL="0" indent="0">
              <a:buNone/>
            </a:pPr>
            <a:r>
              <a:rPr lang="en-US" sz="2500" dirty="0"/>
              <a:t>Terras looked ahead to where the forest grew denser with the leaves covered in grey-green mildew. Below the canopy almost no light reached the ground.</a:t>
            </a:r>
          </a:p>
          <a:p>
            <a:pPr marL="0" indent="0">
              <a:buNone/>
            </a:pPr>
            <a:r>
              <a:rPr lang="en-US" sz="2500" dirty="0"/>
              <a:t>Without a touch of darkness to fuel his unique brand of magic, Terras couldn’t hope to find the princess. </a:t>
            </a:r>
          </a:p>
          <a:p>
            <a:pPr marL="0" indent="0">
              <a:buNone/>
            </a:pPr>
            <a:endParaRPr lang="en-US" sz="2500" dirty="0"/>
          </a:p>
          <a:p>
            <a:pPr marL="0" indent="0">
              <a:buNone/>
            </a:pPr>
            <a:endParaRPr lang="en-US" sz="2500" dirty="0"/>
          </a:p>
        </p:txBody>
      </p:sp>
      <p:sp>
        <p:nvSpPr>
          <p:cNvPr id="5" name="Freeform 4">
            <a:extLst>
              <a:ext uri="{FF2B5EF4-FFF2-40B4-BE49-F238E27FC236}">
                <a16:creationId xmlns:a16="http://schemas.microsoft.com/office/drawing/2014/main" id="{77432DFD-5B8D-4640-909A-2A383EBA5344}"/>
              </a:ext>
            </a:extLst>
          </p:cNvPr>
          <p:cNvSpPr/>
          <p:nvPr/>
        </p:nvSpPr>
        <p:spPr bwMode="auto">
          <a:xfrm>
            <a:off x="337115" y="1417639"/>
            <a:ext cx="729687" cy="3306762"/>
          </a:xfrm>
          <a:custGeom>
            <a:avLst/>
            <a:gdLst>
              <a:gd name="connsiteX0" fmla="*/ 394413 w 597613"/>
              <a:gd name="connsiteY0" fmla="*/ 4318000 h 4318000"/>
              <a:gd name="connsiteX1" fmla="*/ 55747 w 597613"/>
              <a:gd name="connsiteY1" fmla="*/ 2760134 h 4318000"/>
              <a:gd name="connsiteX2" fmla="*/ 55747 w 597613"/>
              <a:gd name="connsiteY2" fmla="*/ 1032934 h 4318000"/>
              <a:gd name="connsiteX3" fmla="*/ 597613 w 597613"/>
              <a:gd name="connsiteY3" fmla="*/ 0 h 4318000"/>
              <a:gd name="connsiteX0" fmla="*/ 394413 w 597613"/>
              <a:gd name="connsiteY0" fmla="*/ 4318000 h 4318000"/>
              <a:gd name="connsiteX1" fmla="*/ 55747 w 597613"/>
              <a:gd name="connsiteY1" fmla="*/ 2760134 h 4318000"/>
              <a:gd name="connsiteX2" fmla="*/ 55747 w 597613"/>
              <a:gd name="connsiteY2" fmla="*/ 1032934 h 4318000"/>
              <a:gd name="connsiteX3" fmla="*/ 597613 w 597613"/>
              <a:gd name="connsiteY3" fmla="*/ 0 h 4318000"/>
              <a:gd name="connsiteX0" fmla="*/ 424584 w 627784"/>
              <a:gd name="connsiteY0" fmla="*/ 4318000 h 4318000"/>
              <a:gd name="connsiteX1" fmla="*/ 85918 w 627784"/>
              <a:gd name="connsiteY1" fmla="*/ 2760134 h 4318000"/>
              <a:gd name="connsiteX2" fmla="*/ 43230 w 627784"/>
              <a:gd name="connsiteY2" fmla="*/ 1334190 h 4318000"/>
              <a:gd name="connsiteX3" fmla="*/ 627784 w 627784"/>
              <a:gd name="connsiteY3" fmla="*/ 0 h 4318000"/>
              <a:gd name="connsiteX0" fmla="*/ 342008 w 545208"/>
              <a:gd name="connsiteY0" fmla="*/ 4318000 h 4318000"/>
              <a:gd name="connsiteX1" fmla="*/ 3342 w 545208"/>
              <a:gd name="connsiteY1" fmla="*/ 2760134 h 4318000"/>
              <a:gd name="connsiteX2" fmla="*/ 545208 w 545208"/>
              <a:gd name="connsiteY2" fmla="*/ 0 h 4318000"/>
              <a:gd name="connsiteX0" fmla="*/ 403268 w 606468"/>
              <a:gd name="connsiteY0" fmla="*/ 4318000 h 4318000"/>
              <a:gd name="connsiteX1" fmla="*/ 64602 w 606468"/>
              <a:gd name="connsiteY1" fmla="*/ 2760134 h 4318000"/>
              <a:gd name="connsiteX2" fmla="*/ 606468 w 606468"/>
              <a:gd name="connsiteY2" fmla="*/ 0 h 4318000"/>
              <a:gd name="connsiteX0" fmla="*/ 391593 w 594793"/>
              <a:gd name="connsiteY0" fmla="*/ 4318000 h 4318000"/>
              <a:gd name="connsiteX1" fmla="*/ 74270 w 594793"/>
              <a:gd name="connsiteY1" fmla="*/ 2197790 h 4318000"/>
              <a:gd name="connsiteX2" fmla="*/ 594793 w 594793"/>
              <a:gd name="connsiteY2" fmla="*/ 0 h 4318000"/>
              <a:gd name="connsiteX0" fmla="*/ 483697 w 686897"/>
              <a:gd name="connsiteY0" fmla="*/ 4318000 h 4318000"/>
              <a:gd name="connsiteX1" fmla="*/ 16971 w 686897"/>
              <a:gd name="connsiteY1" fmla="*/ 2117455 h 4318000"/>
              <a:gd name="connsiteX2" fmla="*/ 686897 w 686897"/>
              <a:gd name="connsiteY2" fmla="*/ 0 h 4318000"/>
              <a:gd name="connsiteX0" fmla="*/ 502605 w 705805"/>
              <a:gd name="connsiteY0" fmla="*/ 4318000 h 4318000"/>
              <a:gd name="connsiteX1" fmla="*/ 35879 w 705805"/>
              <a:gd name="connsiteY1" fmla="*/ 2117455 h 4318000"/>
              <a:gd name="connsiteX2" fmla="*/ 705805 w 705805"/>
              <a:gd name="connsiteY2" fmla="*/ 0 h 4318000"/>
            </a:gdLst>
            <a:ahLst/>
            <a:cxnLst>
              <a:cxn ang="0">
                <a:pos x="connsiteX0" y="connsiteY0"/>
              </a:cxn>
              <a:cxn ang="0">
                <a:pos x="connsiteX1" y="connsiteY1"/>
              </a:cxn>
              <a:cxn ang="0">
                <a:pos x="connsiteX2" y="connsiteY2"/>
              </a:cxn>
            </a:cxnLst>
            <a:rect l="l" t="t" r="r" b="b"/>
            <a:pathLst>
              <a:path w="705805" h="4318000">
                <a:moveTo>
                  <a:pt x="502605" y="4318000"/>
                </a:moveTo>
                <a:cubicBezTo>
                  <a:pt x="361494" y="3812822"/>
                  <a:pt x="44699" y="2616201"/>
                  <a:pt x="35879" y="2117455"/>
                </a:cubicBezTo>
                <a:cubicBezTo>
                  <a:pt x="27059" y="1618709"/>
                  <a:pt x="-218132" y="72936"/>
                  <a:pt x="705805" y="0"/>
                </a:cubicBezTo>
              </a:path>
            </a:pathLst>
          </a:custGeom>
          <a:noFill/>
          <a:ln w="571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2958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4184-804F-3E49-BDD7-A244F7129182}"/>
              </a:ext>
            </a:extLst>
          </p:cNvPr>
          <p:cNvSpPr>
            <a:spLocks noGrp="1"/>
          </p:cNvSpPr>
          <p:nvPr>
            <p:ph type="title"/>
          </p:nvPr>
        </p:nvSpPr>
        <p:spPr/>
        <p:txBody>
          <a:bodyPr/>
          <a:lstStyle/>
          <a:p>
            <a:r>
              <a:rPr lang="en-US" dirty="0"/>
              <a:t>Fixed</a:t>
            </a:r>
          </a:p>
        </p:txBody>
      </p:sp>
      <p:sp>
        <p:nvSpPr>
          <p:cNvPr id="3" name="Content Placeholder 2">
            <a:extLst>
              <a:ext uri="{FF2B5EF4-FFF2-40B4-BE49-F238E27FC236}">
                <a16:creationId xmlns:a16="http://schemas.microsoft.com/office/drawing/2014/main" id="{8B6E0818-EC42-E74F-9E0D-AE15B51962B5}"/>
              </a:ext>
            </a:extLst>
          </p:cNvPr>
          <p:cNvSpPr>
            <a:spLocks noGrp="1"/>
          </p:cNvSpPr>
          <p:nvPr>
            <p:ph idx="1"/>
          </p:nvPr>
        </p:nvSpPr>
        <p:spPr>
          <a:xfrm>
            <a:off x="1049482" y="1417638"/>
            <a:ext cx="7273636" cy="4572000"/>
          </a:xfrm>
        </p:spPr>
        <p:txBody>
          <a:bodyPr/>
          <a:lstStyle/>
          <a:p>
            <a:pPr marL="0" indent="0">
              <a:buNone/>
            </a:pPr>
            <a:r>
              <a:rPr lang="en-US" sz="2500" dirty="0"/>
              <a:t>Without a touch of darkness to fuel his unique brand of magic, Terras couldn’t hope to find the princess.</a:t>
            </a:r>
          </a:p>
          <a:p>
            <a:pPr marL="0" indent="0">
              <a:buNone/>
            </a:pPr>
            <a:r>
              <a:rPr lang="en-US" sz="2500" dirty="0"/>
              <a:t>There was only one place to get the kind of magic he needed.</a:t>
            </a:r>
          </a:p>
          <a:p>
            <a:pPr marL="0" indent="0">
              <a:buNone/>
            </a:pPr>
            <a:r>
              <a:rPr lang="en-US" sz="2500" dirty="0"/>
              <a:t>Terras looked ahead to where the forest grew denser with the leaves covered in grey-green mildew. Below the canopy, almost no light reached the ground.</a:t>
            </a:r>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362994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467600" cy="4572000"/>
          </a:xfrm>
        </p:spPr>
        <p:txBody>
          <a:bodyPr/>
          <a:lstStyle/>
          <a:p>
            <a:pPr marL="0" indent="0">
              <a:buNone/>
            </a:pPr>
            <a:r>
              <a:rPr lang="en-US" sz="2400" dirty="0"/>
              <a:t>He died, while getting shot. And I was knocked down and couldn’t stop the villain from pulling the trigger. The tall guy that got me really packed a punch. I felt the glass on the ground from the broken chandelier that fell when I pushed it towards the gunman who shot Dale. </a:t>
            </a:r>
          </a:p>
          <a:p>
            <a:pPr marL="0" indent="0">
              <a:buNone/>
            </a:pPr>
            <a:r>
              <a:rPr lang="en-US" sz="2400" dirty="0"/>
              <a:t>I decided it was time to go. I was feeling uncomfortable from all the bleeding from my fat lip. That’s where he hit me first. Pow. I was mad. It hurt. And my head snapped back while being punched when the fight started.</a:t>
            </a:r>
          </a:p>
        </p:txBody>
      </p:sp>
    </p:spTree>
    <p:extLst>
      <p:ext uri="{BB962C8B-B14F-4D97-AF65-F5344CB8AC3E}">
        <p14:creationId xmlns:p14="http://schemas.microsoft.com/office/powerpoint/2010/main" val="1706066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Awkward moments</a:t>
            </a:r>
          </a:p>
        </p:txBody>
      </p:sp>
      <p:sp>
        <p:nvSpPr>
          <p:cNvPr id="3" name="Content Placeholder 2"/>
          <p:cNvSpPr>
            <a:spLocks noGrp="1"/>
          </p:cNvSpPr>
          <p:nvPr>
            <p:ph idx="1"/>
          </p:nvPr>
        </p:nvSpPr>
        <p:spPr>
          <a:xfrm>
            <a:off x="897082" y="1524000"/>
            <a:ext cx="7273636" cy="4572000"/>
          </a:xfrm>
        </p:spPr>
        <p:txBody>
          <a:bodyPr/>
          <a:lstStyle/>
          <a:p>
            <a:pPr marL="0" indent="0">
              <a:buNone/>
            </a:pPr>
            <a:r>
              <a:rPr lang="en-US" dirty="0">
                <a:solidFill>
                  <a:schemeClr val="tx1"/>
                </a:solidFill>
                <a:latin typeface="+mn-lt"/>
                <a:ea typeface="+mn-ea"/>
                <a:cs typeface="+mn-cs"/>
              </a:rPr>
              <a:t>(her) "You aren't gone yet."</a:t>
            </a:r>
          </a:p>
          <a:p>
            <a:pPr marL="0" indent="0">
              <a:buNone/>
            </a:pPr>
            <a:r>
              <a:rPr lang="en-US" dirty="0">
                <a:solidFill>
                  <a:schemeClr val="tx1"/>
                </a:solidFill>
                <a:latin typeface="+mn-lt"/>
                <a:ea typeface="+mn-ea"/>
                <a:cs typeface="+mn-cs"/>
              </a:rPr>
              <a:t>(him) "No, but I will be." He  raised a hand to her cheek; the touch was like a feather on her face.</a:t>
            </a:r>
            <a:endParaRPr lang="en-US" dirty="0"/>
          </a:p>
          <a:p>
            <a:pPr marL="0" indent="0">
              <a:buNone/>
            </a:pPr>
            <a:endParaRPr lang="en-US" dirty="0">
              <a:solidFill>
                <a:schemeClr val="tx1"/>
              </a:solidFill>
              <a:latin typeface="+mn-lt"/>
              <a:ea typeface="+mn-ea"/>
              <a:cs typeface="+mn-cs"/>
            </a:endParaRPr>
          </a:p>
        </p:txBody>
      </p:sp>
    </p:spTree>
    <p:extLst>
      <p:ext uri="{BB962C8B-B14F-4D97-AF65-F5344CB8AC3E}">
        <p14:creationId xmlns:p14="http://schemas.microsoft.com/office/powerpoint/2010/main" val="134893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6612396" cy="4572000"/>
          </a:xfrm>
        </p:spPr>
        <p:txBody>
          <a:bodyPr/>
          <a:lstStyle/>
          <a:p>
            <a:pPr marL="0" indent="0">
              <a:buNone/>
            </a:pPr>
            <a:r>
              <a:rPr lang="en-US" dirty="0"/>
              <a:t>Write like a fireworks show</a:t>
            </a:r>
          </a:p>
          <a:p>
            <a:pPr marL="0" indent="0">
              <a:buNone/>
            </a:pPr>
            <a:r>
              <a:rPr lang="en-US" dirty="0"/>
              <a:t>Save the biggest bang for last</a:t>
            </a:r>
          </a:p>
          <a:p>
            <a:pPr marL="0" indent="0">
              <a:buNone/>
            </a:pPr>
            <a:endParaRPr lang="en-US"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(not like your home town that lights the big one first and then little fireworks one at a time)</a:t>
            </a:r>
          </a:p>
        </p:txBody>
      </p:sp>
      <p:pic>
        <p:nvPicPr>
          <p:cNvPr id="28676" name="Picture 4" descr="Image result for fireworks grand fin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80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06365"/>
            <a:ext cx="8001000" cy="1311275"/>
          </a:xfrm>
        </p:spPr>
        <p:txBody>
          <a:bodyPr/>
          <a:lstStyle/>
          <a:p>
            <a:r>
              <a:rPr lang="en-US" dirty="0"/>
              <a:t>Culprit: Hometown Fireworks</a:t>
            </a:r>
          </a:p>
        </p:txBody>
      </p:sp>
    </p:spTree>
    <p:extLst>
      <p:ext uri="{BB962C8B-B14F-4D97-AF65-F5344CB8AC3E}">
        <p14:creationId xmlns:p14="http://schemas.microsoft.com/office/powerpoint/2010/main" val="59951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Action or words first?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676400"/>
                <a:ext cx="8001000" cy="4419600"/>
              </a:xfrm>
            </p:spPr>
            <p:txBody>
              <a:bodyPr/>
              <a:lstStyle/>
              <a:p>
                <a:r>
                  <a:rPr lang="en-US" sz="2800" dirty="0"/>
                  <a:t>“I will never love you”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a14:m>
                <a:r>
                  <a:rPr lang="en-US" sz="2800" dirty="0"/>
                  <a:t> [She slaps his face.]</a:t>
                </a:r>
              </a:p>
              <a:p>
                <a:r>
                  <a:rPr lang="en-US" sz="2800" dirty="0"/>
                  <a:t>“This is all you get.”</a:t>
                </a:r>
                <a:r>
                  <a:rPr lang="en-US" sz="2800" dirty="0">
                    <a:ea typeface="Cambria Math" panose="02040503050406030204" pitchFamily="18" charset="0"/>
                  </a:rPr>
                  <a:t> </a:t>
                </a:r>
                <a14:m>
                  <m:oMath xmlns:m="http://schemas.openxmlformats.org/officeDocument/2006/math">
                    <m:r>
                      <a:rPr lang="en-US" sz="2800" i="1" dirty="0">
                        <a:latin typeface="Cambria Math" panose="02040503050406030204" pitchFamily="18" charset="0"/>
                        <a:ea typeface="Cambria Math" panose="02040503050406030204" pitchFamily="18" charset="0"/>
                      </a:rPr>
                      <m:t>↔</m:t>
                    </m:r>
                  </m:oMath>
                </a14:m>
                <a:r>
                  <a:rPr lang="en-US" sz="2800" dirty="0"/>
                  <a:t> [He puts a coin on table.]</a:t>
                </a:r>
              </a:p>
              <a:p>
                <a:r>
                  <a:rPr lang="en-US" sz="2800" dirty="0"/>
                  <a:t>“I have something to confess.”</a:t>
                </a:r>
                <a:r>
                  <a:rPr lang="en-US" sz="2800" dirty="0">
                    <a:ea typeface="Cambria Math" panose="02040503050406030204" pitchFamily="18" charset="0"/>
                  </a:rPr>
                  <a:t> </a:t>
                </a:r>
                <a14:m>
                  <m:oMath xmlns:m="http://schemas.openxmlformats.org/officeDocument/2006/math">
                    <m:r>
                      <a:rPr lang="en-US" sz="2800" i="1" dirty="0">
                        <a:latin typeface="Cambria Math" panose="02040503050406030204" pitchFamily="18" charset="0"/>
                        <a:ea typeface="Cambria Math" panose="02040503050406030204" pitchFamily="18" charset="0"/>
                      </a:rPr>
                      <m:t>↔</m:t>
                    </m:r>
                  </m:oMath>
                </a14:m>
                <a:r>
                  <a:rPr lang="en-US" sz="2800" dirty="0"/>
                  <a:t> [She takes his hand in hers.]</a:t>
                </a:r>
              </a:p>
              <a:p>
                <a:r>
                  <a:rPr lang="en-US" sz="2800" dirty="0"/>
                  <a:t>“Did you ever even care about your father?”</a:t>
                </a:r>
                <a:r>
                  <a:rPr lang="en-US" sz="2800" dirty="0">
                    <a:ea typeface="Cambria Math" panose="02040503050406030204" pitchFamily="18" charset="0"/>
                  </a:rPr>
                  <a:t> </a:t>
                </a:r>
                <a14:m>
                  <m:oMath xmlns:m="http://schemas.openxmlformats.org/officeDocument/2006/math">
                    <m:r>
                      <a:rPr lang="en-US" sz="2800" i="1" dirty="0">
                        <a:latin typeface="Cambria Math" panose="02040503050406030204" pitchFamily="18" charset="0"/>
                        <a:ea typeface="Cambria Math" panose="02040503050406030204" pitchFamily="18" charset="0"/>
                      </a:rPr>
                      <m:t>↔</m:t>
                    </m:r>
                  </m:oMath>
                </a14:m>
                <a:r>
                  <a:rPr lang="en-US" sz="2800" dirty="0"/>
                  <a:t> [Slams the door/walks out.]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676400"/>
                <a:ext cx="8001000" cy="4419600"/>
              </a:xfrm>
              <a:blipFill>
                <a:blip r:embed="rId2"/>
                <a:stretch>
                  <a:fillRect l="-1268" t="-1724"/>
                </a:stretch>
              </a:blipFill>
            </p:spPr>
            <p:txBody>
              <a:bodyPr/>
              <a:lstStyle/>
              <a:p>
                <a:r>
                  <a:rPr lang="en-US">
                    <a:noFill/>
                  </a:rPr>
                  <a:t> </a:t>
                </a:r>
              </a:p>
            </p:txBody>
          </p:sp>
        </mc:Fallback>
      </mc:AlternateContent>
      <p:sp>
        <p:nvSpPr>
          <p:cNvPr id="4" name="TextBox 3"/>
          <p:cNvSpPr txBox="1"/>
          <p:nvPr/>
        </p:nvSpPr>
        <p:spPr>
          <a:xfrm>
            <a:off x="836969" y="5715000"/>
            <a:ext cx="7715574" cy="523220"/>
          </a:xfrm>
          <a:prstGeom prst="rect">
            <a:avLst/>
          </a:prstGeom>
          <a:noFill/>
        </p:spPr>
        <p:txBody>
          <a:bodyPr wrap="none" rtlCol="0">
            <a:spAutoFit/>
          </a:bodyPr>
          <a:lstStyle/>
          <a:p>
            <a:r>
              <a:rPr lang="en-US" sz="2800" b="1" dirty="0"/>
              <a:t>(Which is the bigger statement?—put it last)</a:t>
            </a:r>
            <a:endParaRPr lang="en-US" b="1" dirty="0"/>
          </a:p>
        </p:txBody>
      </p:sp>
    </p:spTree>
    <p:extLst>
      <p:ext uri="{BB962C8B-B14F-4D97-AF65-F5344CB8AC3E}">
        <p14:creationId xmlns:p14="http://schemas.microsoft.com/office/powerpoint/2010/main" val="270818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What is wrong with Kat?</a:t>
            </a:r>
          </a:p>
        </p:txBody>
      </p:sp>
      <p:sp>
        <p:nvSpPr>
          <p:cNvPr id="3" name="Content Placeholder 2"/>
          <p:cNvSpPr>
            <a:spLocks noGrp="1"/>
          </p:cNvSpPr>
          <p:nvPr>
            <p:ph idx="1"/>
          </p:nvPr>
        </p:nvSpPr>
        <p:spPr>
          <a:xfrm>
            <a:off x="685800" y="1295400"/>
            <a:ext cx="8001000" cy="4572000"/>
          </a:xfrm>
        </p:spPr>
        <p:txBody>
          <a:bodyPr/>
          <a:lstStyle/>
          <a:p>
            <a:pPr marL="0" indent="0">
              <a:buNone/>
            </a:pPr>
            <a:r>
              <a:rPr lang="en-US" sz="2400" dirty="0" err="1"/>
              <a:t>Karyn</a:t>
            </a:r>
            <a:r>
              <a:rPr lang="en-US" sz="2400" dirty="0"/>
              <a:t> stood by her father’s bedside as he drifted back to sleep. Then in one blink he was gone. She stilled, waiting for his chest to rise again and looked away when it didn't. Never had she thought she would be truly alone in this world, taking a breath she turned back and placed a kiss on his brow. </a:t>
            </a:r>
          </a:p>
          <a:p>
            <a:pPr marL="0" indent="0">
              <a:buNone/>
            </a:pPr>
            <a:r>
              <a:rPr lang="en-US" sz="2400" dirty="0"/>
              <a:t>The door opened and she jumped slightly, but only found Elaina standing at the door. Elaina had always been the rock when she was around. Something had happened to have her so worried. She had been out all day, she shouldn't know how ill the king had turned.  </a:t>
            </a:r>
          </a:p>
        </p:txBody>
      </p:sp>
    </p:spTree>
    <p:extLst>
      <p:ext uri="{BB962C8B-B14F-4D97-AF65-F5344CB8AC3E}">
        <p14:creationId xmlns:p14="http://schemas.microsoft.com/office/powerpoint/2010/main" val="387945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zombie brains"/>
          <p:cNvPicPr>
            <a:picLocks noChangeAspect="1" noChangeArrowheads="1"/>
          </p:cNvPicPr>
          <p:nvPr/>
        </p:nvPicPr>
        <p:blipFill rotWithShape="1">
          <a:blip r:embed="rId2">
            <a:extLst>
              <a:ext uri="{28A0092B-C50C-407E-A947-70E740481C1C}">
                <a14:useLocalDpi xmlns:a14="http://schemas.microsoft.com/office/drawing/2010/main" val="0"/>
              </a:ext>
            </a:extLst>
          </a:blip>
          <a:srcRect l="11399" r="11613"/>
          <a:stretch/>
        </p:blipFill>
        <p:spPr bwMode="auto">
          <a:xfrm>
            <a:off x="5506720" y="1600200"/>
            <a:ext cx="3637280"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106365"/>
            <a:ext cx="6629400" cy="808037"/>
          </a:xfrm>
        </p:spPr>
        <p:txBody>
          <a:bodyPr/>
          <a:lstStyle/>
          <a:p>
            <a:r>
              <a:rPr lang="en-US" dirty="0"/>
              <a:t>Culprit: Zombie Brains</a:t>
            </a:r>
          </a:p>
        </p:txBody>
      </p:sp>
      <p:sp>
        <p:nvSpPr>
          <p:cNvPr id="3" name="Content Placeholder 2"/>
          <p:cNvSpPr>
            <a:spLocks noGrp="1"/>
          </p:cNvSpPr>
          <p:nvPr>
            <p:ph idx="1"/>
          </p:nvPr>
        </p:nvSpPr>
        <p:spPr>
          <a:xfrm>
            <a:off x="381000" y="1524000"/>
            <a:ext cx="5410200" cy="4572000"/>
          </a:xfrm>
        </p:spPr>
        <p:txBody>
          <a:bodyPr/>
          <a:lstStyle/>
          <a:p>
            <a:pPr marL="0" indent="0">
              <a:buNone/>
            </a:pPr>
            <a:r>
              <a:rPr lang="en-US" sz="2800" dirty="0"/>
              <a:t>Reveal information in the order we </a:t>
            </a:r>
            <a:r>
              <a:rPr lang="en-US" sz="2800" i="1" dirty="0"/>
              <a:t>evolved</a:t>
            </a:r>
            <a:r>
              <a:rPr lang="en-US" sz="2800" dirty="0"/>
              <a:t> to experience it.</a:t>
            </a:r>
          </a:p>
          <a:p>
            <a:pPr marL="0" indent="0">
              <a:buNone/>
            </a:pPr>
            <a:endParaRPr lang="en-US" sz="2800" dirty="0"/>
          </a:p>
          <a:p>
            <a:pPr marL="0" indent="0">
              <a:buNone/>
            </a:pPr>
            <a:r>
              <a:rPr lang="en-US" sz="2800" dirty="0"/>
              <a:t>Then we experience the story from the character’s POV</a:t>
            </a:r>
          </a:p>
          <a:p>
            <a:pPr marL="0" indent="0">
              <a:buNone/>
            </a:pPr>
            <a:endParaRPr lang="en-US" sz="2800" dirty="0">
              <a:sym typeface="Wingdings" panose="05000000000000000000" pitchFamily="2" charset="2"/>
            </a:endParaRPr>
          </a:p>
          <a:p>
            <a:pPr marL="0" indent="0">
              <a:buNone/>
            </a:pPr>
            <a:r>
              <a:rPr lang="en-US" sz="2800" dirty="0">
                <a:sym typeface="Wingdings" panose="05000000000000000000" pitchFamily="2" charset="2"/>
              </a:rPr>
              <a:t>…Not the way zombies with mush for brains experience it all at once or missing parts entirely.</a:t>
            </a:r>
            <a:endParaRPr lang="en-US" sz="2800" dirty="0"/>
          </a:p>
        </p:txBody>
      </p:sp>
    </p:spTree>
    <p:extLst>
      <p:ext uri="{BB962C8B-B14F-4D97-AF65-F5344CB8AC3E}">
        <p14:creationId xmlns:p14="http://schemas.microsoft.com/office/powerpoint/2010/main" val="1834432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This is your brain.</a:t>
            </a:r>
          </a:p>
        </p:txBody>
      </p:sp>
      <p:pic>
        <p:nvPicPr>
          <p:cNvPr id="1945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9244" t="5546"/>
          <a:stretch/>
        </p:blipFill>
        <p:spPr bwMode="auto">
          <a:xfrm>
            <a:off x="381000" y="1600200"/>
            <a:ext cx="5186680" cy="4066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75712" y="4872337"/>
            <a:ext cx="2392001" cy="461665"/>
          </a:xfrm>
          <a:prstGeom prst="rect">
            <a:avLst/>
          </a:prstGeom>
          <a:noFill/>
        </p:spPr>
        <p:txBody>
          <a:bodyPr wrap="none" rtlCol="0">
            <a:spAutoFit/>
          </a:bodyPr>
          <a:lstStyle/>
          <a:p>
            <a:r>
              <a:rPr lang="en-US" sz="2400" dirty="0"/>
              <a:t>Step 1: Physical</a:t>
            </a:r>
          </a:p>
        </p:txBody>
      </p:sp>
      <p:sp>
        <p:nvSpPr>
          <p:cNvPr id="6" name="TextBox 5"/>
          <p:cNvSpPr txBox="1"/>
          <p:nvPr/>
        </p:nvSpPr>
        <p:spPr>
          <a:xfrm>
            <a:off x="6544442" y="3653137"/>
            <a:ext cx="2614818" cy="461665"/>
          </a:xfrm>
          <a:prstGeom prst="rect">
            <a:avLst/>
          </a:prstGeom>
          <a:noFill/>
        </p:spPr>
        <p:txBody>
          <a:bodyPr wrap="none" rtlCol="0">
            <a:spAutoFit/>
          </a:bodyPr>
          <a:lstStyle/>
          <a:p>
            <a:r>
              <a:rPr lang="en-US" sz="2400" dirty="0"/>
              <a:t>Step 2: Emotional</a:t>
            </a:r>
          </a:p>
        </p:txBody>
      </p:sp>
      <p:sp>
        <p:nvSpPr>
          <p:cNvPr id="7" name="TextBox 6"/>
          <p:cNvSpPr txBox="1"/>
          <p:nvPr/>
        </p:nvSpPr>
        <p:spPr>
          <a:xfrm>
            <a:off x="6555390" y="2359969"/>
            <a:ext cx="2529860" cy="461665"/>
          </a:xfrm>
          <a:prstGeom prst="rect">
            <a:avLst/>
          </a:prstGeom>
          <a:noFill/>
        </p:spPr>
        <p:txBody>
          <a:bodyPr wrap="none" rtlCol="0">
            <a:spAutoFit/>
          </a:bodyPr>
          <a:lstStyle/>
          <a:p>
            <a:r>
              <a:rPr lang="en-US" sz="2400" dirty="0"/>
              <a:t>Step 3: Cognitive</a:t>
            </a:r>
          </a:p>
        </p:txBody>
      </p:sp>
      <p:sp>
        <p:nvSpPr>
          <p:cNvPr id="5" name="Down Arrow 4"/>
          <p:cNvSpPr/>
          <p:nvPr/>
        </p:nvSpPr>
        <p:spPr bwMode="auto">
          <a:xfrm rot="10800000">
            <a:off x="5562601" y="2320189"/>
            <a:ext cx="914400" cy="311846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482116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
            <a:ext cx="7924800" cy="1143000"/>
          </a:xfrm>
        </p:spPr>
        <p:txBody>
          <a:bodyPr/>
          <a:lstStyle/>
          <a:p>
            <a:r>
              <a:rPr lang="en-US" sz="3600" dirty="0"/>
              <a:t>From James Patterson’s </a:t>
            </a:r>
            <a:r>
              <a:rPr lang="en-US" sz="3600" i="1" dirty="0"/>
              <a:t>Haunted</a:t>
            </a:r>
            <a:endParaRPr lang="en-US" sz="3600" dirty="0"/>
          </a:p>
        </p:txBody>
      </p:sp>
      <p:sp>
        <p:nvSpPr>
          <p:cNvPr id="3" name="Content Placeholder 2"/>
          <p:cNvSpPr>
            <a:spLocks noGrp="1"/>
          </p:cNvSpPr>
          <p:nvPr>
            <p:ph idx="4294967295"/>
          </p:nvPr>
        </p:nvSpPr>
        <p:spPr>
          <a:xfrm>
            <a:off x="533400" y="1600200"/>
            <a:ext cx="7886700" cy="5181600"/>
          </a:xfrm>
          <a:prstGeom prst="rect">
            <a:avLst/>
          </a:prstGeom>
        </p:spPr>
        <p:txBody>
          <a:bodyPr>
            <a:normAutofit fontScale="62500" lnSpcReduction="20000"/>
          </a:bodyPr>
          <a:lstStyle/>
          <a:p>
            <a:pPr marL="0" indent="0">
              <a:buNone/>
            </a:pPr>
            <a:r>
              <a:rPr lang="en-US" dirty="0"/>
              <a:t>He (the bad guy) sprang back, but he still had the gun in his hand. Now I had an overturned table to duck behind as he fired a round. I felt the impact on the heavy wood.</a:t>
            </a:r>
          </a:p>
          <a:p>
            <a:pPr marL="0" indent="0">
              <a:buNone/>
            </a:pPr>
            <a:r>
              <a:rPr lang="en-US" dirty="0"/>
              <a:t>The sharp blast in the hushed silence of the library was startling. Nothing like this had ever happened before in Butler Library. The effect was immediate. I heard screaming and saw students starting to scatter.</a:t>
            </a:r>
          </a:p>
          <a:p>
            <a:pPr marL="0" indent="0">
              <a:buNone/>
            </a:pPr>
            <a:r>
              <a:rPr lang="en-US" dirty="0"/>
              <a:t>Now I had a pistol in my hand…</a:t>
            </a:r>
          </a:p>
          <a:p>
            <a:pPr marL="0" indent="0">
              <a:buNone/>
            </a:pPr>
            <a:r>
              <a:rPr lang="en-US" dirty="0"/>
              <a:t>…There were more screams. I had to trust that the security guard, Todd, was already on the phone calling for help. Right now it was my job to make sure no bystanders got shot, but I couldn’t let this kid get away, either. He wasn’t just a killer: he was the key to breaking this drug ring and stopping the killing.</a:t>
            </a:r>
          </a:p>
          <a:p>
            <a:pPr marL="0" indent="0">
              <a:buNone/>
            </a:pPr>
            <a:r>
              <a:rPr lang="en-US" dirty="0"/>
              <a:t>…Then I lost sight of him completely. I was worried about stumbling into an ambush. That’s what I would do—stage an ambush—if I were as desperate as Diego was. I paused at the end of a long line of books. I took in a couple of breaths and focused. </a:t>
            </a:r>
          </a:p>
        </p:txBody>
      </p:sp>
    </p:spTree>
    <p:extLst>
      <p:ext uri="{BB962C8B-B14F-4D97-AF65-F5344CB8AC3E}">
        <p14:creationId xmlns:p14="http://schemas.microsoft.com/office/powerpoint/2010/main" val="4124323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A new one!</a:t>
            </a:r>
          </a:p>
        </p:txBody>
      </p:sp>
      <p:sp>
        <p:nvSpPr>
          <p:cNvPr id="3" name="Content Placeholder 2"/>
          <p:cNvSpPr>
            <a:spLocks noGrp="1"/>
          </p:cNvSpPr>
          <p:nvPr>
            <p:ph idx="1"/>
          </p:nvPr>
        </p:nvSpPr>
        <p:spPr>
          <a:xfrm>
            <a:off x="1219200" y="1295400"/>
            <a:ext cx="6789420" cy="4572000"/>
          </a:xfrm>
        </p:spPr>
        <p:txBody>
          <a:bodyPr/>
          <a:lstStyle/>
          <a:p>
            <a:pPr marL="0" indent="0">
              <a:buNone/>
            </a:pPr>
            <a:r>
              <a:rPr lang="en-US" sz="2400" dirty="0"/>
              <a:t>Opening her eyes she found hazy yellow sunlight flickering through the cracked ceiling. She blinked – that wasn't right. The office was on the second basement floor. Another floor was between her and the outside. Wreckage from the room lay around her. Dusty fragments of ceiling covered her. One of the computer desks had tipped over along with an old filing cabinet that now didn't look anything like it had. All of it pressed down on her already aching body. A cool wind came in from behind her; she couldn't move yet to see why.</a:t>
            </a:r>
          </a:p>
          <a:p>
            <a:endParaRPr lang="en-US" sz="2400" dirty="0"/>
          </a:p>
        </p:txBody>
      </p:sp>
    </p:spTree>
    <p:extLst>
      <p:ext uri="{BB962C8B-B14F-4D97-AF65-F5344CB8AC3E}">
        <p14:creationId xmlns:p14="http://schemas.microsoft.com/office/powerpoint/2010/main" val="4101442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out of body exper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1611"/>
            <a:ext cx="10477500" cy="7029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Culprit: Out-of-body Experience</a:t>
            </a:r>
          </a:p>
        </p:txBody>
      </p:sp>
      <p:sp>
        <p:nvSpPr>
          <p:cNvPr id="3" name="Content Placeholder 2"/>
          <p:cNvSpPr>
            <a:spLocks noGrp="1"/>
          </p:cNvSpPr>
          <p:nvPr>
            <p:ph idx="1"/>
          </p:nvPr>
        </p:nvSpPr>
        <p:spPr/>
        <p:txBody>
          <a:bodyPr/>
          <a:lstStyle/>
          <a:p>
            <a:r>
              <a:rPr lang="en-US" dirty="0"/>
              <a:t>Aka Outside-In</a:t>
            </a:r>
          </a:p>
          <a:p>
            <a:r>
              <a:rPr lang="en-US" dirty="0"/>
              <a:t>When we experience the world closest to us first and then move outward, the reader is rooted in the experience.</a:t>
            </a:r>
          </a:p>
          <a:p>
            <a:r>
              <a:rPr lang="en-US" dirty="0"/>
              <a:t>When we move from outside-in, the reader is having an out-of-body experience until we get to the POV location.</a:t>
            </a:r>
          </a:p>
        </p:txBody>
      </p:sp>
    </p:spTree>
    <p:extLst>
      <p:ext uri="{BB962C8B-B14F-4D97-AF65-F5344CB8AC3E}">
        <p14:creationId xmlns:p14="http://schemas.microsoft.com/office/powerpoint/2010/main" val="875535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Fix It: your turn</a:t>
            </a:r>
          </a:p>
        </p:txBody>
      </p:sp>
      <p:sp>
        <p:nvSpPr>
          <p:cNvPr id="3" name="Content Placeholder 2"/>
          <p:cNvSpPr>
            <a:spLocks noGrp="1"/>
          </p:cNvSpPr>
          <p:nvPr>
            <p:ph idx="1"/>
          </p:nvPr>
        </p:nvSpPr>
        <p:spPr>
          <a:xfrm>
            <a:off x="1219200" y="1295400"/>
            <a:ext cx="6789420" cy="4572000"/>
          </a:xfrm>
        </p:spPr>
        <p:txBody>
          <a:bodyPr/>
          <a:lstStyle/>
          <a:p>
            <a:pPr marL="0" indent="0">
              <a:buNone/>
            </a:pPr>
            <a:r>
              <a:rPr lang="en-US" sz="2400" dirty="0"/>
              <a:t>Opening her eyes she found hazy yellow sunlight flickering through the cracked ceiling. She blinked – that wasn't right. The office was on the second basement floor. Another floor was between her and the outside. Wreckage from the room lay around her. Dusty fragments of ceiling covered her. One of the computer desks had tipped over along with an old filing cabinet that now didn't look anything like it had. All of it pressed down on her already aching body. A cool wind came in from behind her; she couldn't move yet to see why.</a:t>
            </a:r>
          </a:p>
          <a:p>
            <a:endParaRPr lang="en-US" sz="2400" dirty="0"/>
          </a:p>
        </p:txBody>
      </p:sp>
    </p:spTree>
    <p:extLst>
      <p:ext uri="{BB962C8B-B14F-4D97-AF65-F5344CB8AC3E}">
        <p14:creationId xmlns:p14="http://schemas.microsoft.com/office/powerpoint/2010/main" val="353204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ACE5-EE15-5049-9F3C-606EDBA7773E}"/>
              </a:ext>
            </a:extLst>
          </p:cNvPr>
          <p:cNvSpPr>
            <a:spLocks noGrp="1"/>
          </p:cNvSpPr>
          <p:nvPr>
            <p:ph type="title"/>
          </p:nvPr>
        </p:nvSpPr>
        <p:spPr>
          <a:xfrm>
            <a:off x="533400" y="188913"/>
            <a:ext cx="8001000" cy="877888"/>
          </a:xfrm>
        </p:spPr>
        <p:txBody>
          <a:bodyPr/>
          <a:lstStyle/>
          <a:p>
            <a:r>
              <a:rPr lang="en-US" dirty="0"/>
              <a:t>Writing B.A.R.F.</a:t>
            </a:r>
          </a:p>
        </p:txBody>
      </p:sp>
      <p:sp>
        <p:nvSpPr>
          <p:cNvPr id="3" name="Content Placeholder 2">
            <a:extLst>
              <a:ext uri="{FF2B5EF4-FFF2-40B4-BE49-F238E27FC236}">
                <a16:creationId xmlns:a16="http://schemas.microsoft.com/office/drawing/2014/main" id="{F9F7AA4D-D7EE-5349-8B4E-F9A94A10A171}"/>
              </a:ext>
            </a:extLst>
          </p:cNvPr>
          <p:cNvSpPr>
            <a:spLocks noGrp="1"/>
          </p:cNvSpPr>
          <p:nvPr>
            <p:ph idx="1"/>
          </p:nvPr>
        </p:nvSpPr>
        <p:spPr>
          <a:xfrm>
            <a:off x="533400" y="2209800"/>
            <a:ext cx="8001000" cy="3352800"/>
          </a:xfrm>
        </p:spPr>
        <p:txBody>
          <a:bodyPr/>
          <a:lstStyle/>
          <a:p>
            <a:pPr marL="0" indent="0" algn="ctr">
              <a:buNone/>
            </a:pPr>
            <a:r>
              <a:rPr lang="en-US" sz="4000" u="sng" dirty="0"/>
              <a:t>B</a:t>
            </a:r>
            <a:r>
              <a:rPr lang="en-US" sz="4000" dirty="0"/>
              <a:t>ad </a:t>
            </a:r>
            <a:r>
              <a:rPr lang="en-US" sz="4000" u="sng" dirty="0"/>
              <a:t>A</a:t>
            </a:r>
            <a:r>
              <a:rPr lang="en-US" sz="4000" dirty="0"/>
              <a:t>ction-</a:t>
            </a:r>
            <a:r>
              <a:rPr lang="en-US" sz="4000" u="sng" dirty="0"/>
              <a:t>R</a:t>
            </a:r>
            <a:r>
              <a:rPr lang="en-US" sz="4000" dirty="0"/>
              <a:t>eaction </a:t>
            </a:r>
            <a:r>
              <a:rPr lang="en-US" sz="4000" u="sng" dirty="0"/>
              <a:t>F</a:t>
            </a:r>
            <a:r>
              <a:rPr lang="en-US" sz="4000" dirty="0"/>
              <a:t>raming</a:t>
            </a:r>
          </a:p>
        </p:txBody>
      </p:sp>
    </p:spTree>
    <p:extLst>
      <p:ext uri="{BB962C8B-B14F-4D97-AF65-F5344CB8AC3E}">
        <p14:creationId xmlns:p14="http://schemas.microsoft.com/office/powerpoint/2010/main" val="1993349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Find it</a:t>
            </a:r>
          </a:p>
        </p:txBody>
      </p:sp>
      <p:sp>
        <p:nvSpPr>
          <p:cNvPr id="3" name="Content Placeholder 2"/>
          <p:cNvSpPr>
            <a:spLocks noGrp="1"/>
          </p:cNvSpPr>
          <p:nvPr>
            <p:ph idx="1"/>
          </p:nvPr>
        </p:nvSpPr>
        <p:spPr>
          <a:xfrm>
            <a:off x="1905000" y="1066800"/>
            <a:ext cx="6934200" cy="4572000"/>
          </a:xfrm>
        </p:spPr>
        <p:txBody>
          <a:bodyPr/>
          <a:lstStyle/>
          <a:p>
            <a:pPr marL="0" indent="0">
              <a:buNone/>
            </a:pPr>
            <a:r>
              <a:rPr lang="en-US" sz="2200" dirty="0"/>
              <a:t>Trying to stand, a gasp of pain slipped past her lips and she dropped back to the ground. Her left ankle felt worse than she first thought. A glance at the ankle showed no bone showing, but she wouldn't know if it was broken until she got up and moved. </a:t>
            </a:r>
          </a:p>
          <a:p>
            <a:pPr marL="0" indent="0">
              <a:buNone/>
            </a:pPr>
            <a:r>
              <a:rPr lang="en-US" sz="2200" dirty="0"/>
              <a:t>Blood ran down the side of her neck and she wiped it off without much thought. Sharon levered herself to her feet and balanced on her good leg for a second before testing the injured one. Pain yes, but it  wasn't broken. After breaking her ribs eight months ago, she'd know the feeling again. She reached up to touch a tender spot on her forehead through her short hair. A massive goose egg was already forming. </a:t>
            </a:r>
          </a:p>
          <a:p>
            <a:pPr marL="0" indent="0">
              <a:buNone/>
            </a:pPr>
            <a:r>
              <a:rPr lang="en-US" sz="2200" dirty="0"/>
              <a:t>Great, she thought. Now she would have to deal with a concussion, on top of looking like she was turning into a unicorn.</a:t>
            </a:r>
          </a:p>
        </p:txBody>
      </p:sp>
      <p:sp>
        <p:nvSpPr>
          <p:cNvPr id="4" name="TextBox 3"/>
          <p:cNvSpPr txBox="1"/>
          <p:nvPr/>
        </p:nvSpPr>
        <p:spPr>
          <a:xfrm>
            <a:off x="152402" y="2362202"/>
            <a:ext cx="1851789" cy="2585323"/>
          </a:xfrm>
          <a:prstGeom prst="rect">
            <a:avLst/>
          </a:prstGeom>
          <a:noFill/>
        </p:spPr>
        <p:txBody>
          <a:bodyPr wrap="none" rtlCol="0">
            <a:spAutoFit/>
          </a:bodyPr>
          <a:lstStyle/>
          <a:p>
            <a:r>
              <a:rPr lang="en-US" dirty="0"/>
              <a:t>Time Travel</a:t>
            </a:r>
          </a:p>
          <a:p>
            <a:r>
              <a:rPr lang="en-US" dirty="0"/>
              <a:t>Deja vu</a:t>
            </a:r>
          </a:p>
          <a:p>
            <a:r>
              <a:rPr lang="en-US" dirty="0"/>
              <a:t>Kindergarten</a:t>
            </a:r>
          </a:p>
          <a:p>
            <a:r>
              <a:rPr lang="en-US" dirty="0"/>
              <a:t>Whose line</a:t>
            </a:r>
          </a:p>
          <a:p>
            <a:r>
              <a:rPr lang="en-US" dirty="0"/>
              <a:t>Blender</a:t>
            </a:r>
          </a:p>
          <a:p>
            <a:r>
              <a:rPr lang="en-US" dirty="0"/>
              <a:t>Pooper Scooper</a:t>
            </a:r>
          </a:p>
          <a:p>
            <a:r>
              <a:rPr lang="en-US" dirty="0"/>
              <a:t>Fireworks</a:t>
            </a:r>
          </a:p>
          <a:p>
            <a:r>
              <a:rPr lang="en-US" dirty="0"/>
              <a:t>Zombie Brains</a:t>
            </a:r>
          </a:p>
          <a:p>
            <a:r>
              <a:rPr lang="en-US" dirty="0"/>
              <a:t>Out-of-body</a:t>
            </a:r>
          </a:p>
        </p:txBody>
      </p:sp>
    </p:spTree>
    <p:extLst>
      <p:ext uri="{BB962C8B-B14F-4D97-AF65-F5344CB8AC3E}">
        <p14:creationId xmlns:p14="http://schemas.microsoft.com/office/powerpoint/2010/main" val="1342666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Name that culprit</a:t>
            </a:r>
          </a:p>
        </p:txBody>
      </p:sp>
      <p:sp>
        <p:nvSpPr>
          <p:cNvPr id="3" name="Content Placeholder 2"/>
          <p:cNvSpPr>
            <a:spLocks noGrp="1"/>
          </p:cNvSpPr>
          <p:nvPr>
            <p:ph idx="1"/>
          </p:nvPr>
        </p:nvSpPr>
        <p:spPr>
          <a:xfrm>
            <a:off x="838200" y="1524000"/>
            <a:ext cx="7696200" cy="4572000"/>
          </a:xfrm>
        </p:spPr>
        <p:txBody>
          <a:bodyPr/>
          <a:lstStyle/>
          <a:p>
            <a:pPr marL="0" indent="0">
              <a:buNone/>
            </a:pPr>
            <a:r>
              <a:rPr lang="en-US" dirty="0">
                <a:solidFill>
                  <a:schemeClr val="tx1"/>
                </a:solidFill>
                <a:latin typeface="+mn-lt"/>
                <a:ea typeface="+mn-ea"/>
                <a:cs typeface="+mn-cs"/>
              </a:rPr>
              <a:t>The silence weighed on her; where were the people fighting to get out of this building.</a:t>
            </a:r>
            <a:endParaRPr lang="en-US" dirty="0"/>
          </a:p>
        </p:txBody>
      </p:sp>
      <p:sp>
        <p:nvSpPr>
          <p:cNvPr id="4" name="TextBox 3"/>
          <p:cNvSpPr txBox="1"/>
          <p:nvPr/>
        </p:nvSpPr>
        <p:spPr>
          <a:xfrm>
            <a:off x="3505202" y="3200402"/>
            <a:ext cx="1851789" cy="2585323"/>
          </a:xfrm>
          <a:prstGeom prst="rect">
            <a:avLst/>
          </a:prstGeom>
          <a:noFill/>
        </p:spPr>
        <p:txBody>
          <a:bodyPr wrap="none" rtlCol="0">
            <a:spAutoFit/>
          </a:bodyPr>
          <a:lstStyle/>
          <a:p>
            <a:r>
              <a:rPr lang="en-US" dirty="0"/>
              <a:t>Time Travel</a:t>
            </a:r>
          </a:p>
          <a:p>
            <a:r>
              <a:rPr lang="en-US" dirty="0"/>
              <a:t>Deja vu</a:t>
            </a:r>
          </a:p>
          <a:p>
            <a:r>
              <a:rPr lang="en-US" dirty="0"/>
              <a:t>Kindergarten</a:t>
            </a:r>
          </a:p>
          <a:p>
            <a:r>
              <a:rPr lang="en-US" dirty="0"/>
              <a:t>Blender</a:t>
            </a:r>
          </a:p>
          <a:p>
            <a:r>
              <a:rPr lang="en-US" dirty="0"/>
              <a:t>Whose line</a:t>
            </a:r>
          </a:p>
          <a:p>
            <a:r>
              <a:rPr lang="en-US" dirty="0"/>
              <a:t>Pooper Scooper</a:t>
            </a:r>
          </a:p>
          <a:p>
            <a:r>
              <a:rPr lang="en-US" dirty="0"/>
              <a:t>Fireworks</a:t>
            </a:r>
          </a:p>
          <a:p>
            <a:r>
              <a:rPr lang="en-US" dirty="0"/>
              <a:t>Zombie Brains</a:t>
            </a:r>
          </a:p>
          <a:p>
            <a:r>
              <a:rPr lang="en-US" dirty="0"/>
              <a:t>Out-of-body</a:t>
            </a:r>
          </a:p>
        </p:txBody>
      </p:sp>
    </p:spTree>
    <p:extLst>
      <p:ext uri="{BB962C8B-B14F-4D97-AF65-F5344CB8AC3E}">
        <p14:creationId xmlns:p14="http://schemas.microsoft.com/office/powerpoint/2010/main" val="699549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112837"/>
          </a:xfrm>
        </p:spPr>
        <p:txBody>
          <a:bodyPr/>
          <a:lstStyle/>
          <a:p>
            <a:r>
              <a:rPr lang="en-US" dirty="0"/>
              <a:t>Find it. Fix it.</a:t>
            </a:r>
          </a:p>
        </p:txBody>
      </p:sp>
      <p:sp>
        <p:nvSpPr>
          <p:cNvPr id="3" name="Content Placeholder 2"/>
          <p:cNvSpPr>
            <a:spLocks noGrp="1"/>
          </p:cNvSpPr>
          <p:nvPr>
            <p:ph idx="1"/>
          </p:nvPr>
        </p:nvSpPr>
        <p:spPr>
          <a:xfrm>
            <a:off x="838200" y="990600"/>
            <a:ext cx="7696200" cy="3124200"/>
          </a:xfrm>
        </p:spPr>
        <p:txBody>
          <a:bodyPr/>
          <a:lstStyle/>
          <a:p>
            <a:pPr marL="0" indent="0">
              <a:buNone/>
            </a:pPr>
            <a:r>
              <a:rPr lang="en-US" sz="2400" dirty="0"/>
              <a:t>The air rippled and pulsed as though with a life of its own, a life that was strangely disturbed. Dave watched the CEO fall away from his friend, who also fell. Rushing forward, he caught James’s body before it hit the ground, while calling out to Nancy.  His voice disappeared in the cacophony of sound.  Many employees were instantly by her side so Dave focused all of his energies on his friend. </a:t>
            </a:r>
          </a:p>
        </p:txBody>
      </p:sp>
      <p:sp>
        <p:nvSpPr>
          <p:cNvPr id="4" name="TextBox 3"/>
          <p:cNvSpPr txBox="1"/>
          <p:nvPr/>
        </p:nvSpPr>
        <p:spPr>
          <a:xfrm>
            <a:off x="4724400" y="4239013"/>
            <a:ext cx="1851789" cy="1200329"/>
          </a:xfrm>
          <a:prstGeom prst="rect">
            <a:avLst/>
          </a:prstGeom>
          <a:noFill/>
        </p:spPr>
        <p:txBody>
          <a:bodyPr wrap="none" rtlCol="0">
            <a:spAutoFit/>
          </a:bodyPr>
          <a:lstStyle/>
          <a:p>
            <a:r>
              <a:rPr lang="en-US" dirty="0"/>
              <a:t>Pooper Scooper</a:t>
            </a:r>
          </a:p>
          <a:p>
            <a:r>
              <a:rPr lang="en-US" dirty="0"/>
              <a:t>Fireworks</a:t>
            </a:r>
          </a:p>
          <a:p>
            <a:r>
              <a:rPr lang="en-US" dirty="0"/>
              <a:t>Zombie Brains</a:t>
            </a:r>
          </a:p>
          <a:p>
            <a:r>
              <a:rPr lang="en-US" dirty="0"/>
              <a:t>Out-of-body</a:t>
            </a:r>
          </a:p>
        </p:txBody>
      </p:sp>
      <p:sp>
        <p:nvSpPr>
          <p:cNvPr id="5" name="TextBox 4"/>
          <p:cNvSpPr txBox="1"/>
          <p:nvPr/>
        </p:nvSpPr>
        <p:spPr>
          <a:xfrm>
            <a:off x="2971798" y="4100512"/>
            <a:ext cx="1505540" cy="1477328"/>
          </a:xfrm>
          <a:prstGeom prst="rect">
            <a:avLst/>
          </a:prstGeom>
          <a:noFill/>
        </p:spPr>
        <p:txBody>
          <a:bodyPr wrap="none" rtlCol="0">
            <a:spAutoFit/>
          </a:bodyPr>
          <a:lstStyle/>
          <a:p>
            <a:r>
              <a:rPr lang="en-US" dirty="0"/>
              <a:t>Time Travel</a:t>
            </a:r>
          </a:p>
          <a:p>
            <a:r>
              <a:rPr lang="en-US" dirty="0" err="1"/>
              <a:t>Daja</a:t>
            </a:r>
            <a:r>
              <a:rPr lang="en-US" dirty="0"/>
              <a:t> vu</a:t>
            </a:r>
          </a:p>
          <a:p>
            <a:r>
              <a:rPr lang="en-US" dirty="0"/>
              <a:t>Kindergarten</a:t>
            </a:r>
          </a:p>
          <a:p>
            <a:r>
              <a:rPr lang="en-US" dirty="0"/>
              <a:t>Blender</a:t>
            </a:r>
          </a:p>
          <a:p>
            <a:r>
              <a:rPr lang="en-US" dirty="0"/>
              <a:t>Whose line</a:t>
            </a:r>
          </a:p>
        </p:txBody>
      </p:sp>
    </p:spTree>
    <p:extLst>
      <p:ext uri="{BB962C8B-B14F-4D97-AF65-F5344CB8AC3E}">
        <p14:creationId xmlns:p14="http://schemas.microsoft.com/office/powerpoint/2010/main" val="739590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112837"/>
          </a:xfrm>
        </p:spPr>
        <p:txBody>
          <a:bodyPr/>
          <a:lstStyle/>
          <a:p>
            <a:r>
              <a:rPr lang="en-US" dirty="0"/>
              <a:t>A few quick changes and…</a:t>
            </a:r>
          </a:p>
        </p:txBody>
      </p:sp>
      <p:sp>
        <p:nvSpPr>
          <p:cNvPr id="3" name="Content Placeholder 2"/>
          <p:cNvSpPr>
            <a:spLocks noGrp="1"/>
          </p:cNvSpPr>
          <p:nvPr>
            <p:ph idx="1"/>
          </p:nvPr>
        </p:nvSpPr>
        <p:spPr>
          <a:xfrm>
            <a:off x="838200" y="990600"/>
            <a:ext cx="7696200" cy="5486400"/>
          </a:xfrm>
        </p:spPr>
        <p:txBody>
          <a:bodyPr/>
          <a:lstStyle/>
          <a:p>
            <a:pPr marL="0" indent="0">
              <a:buNone/>
            </a:pPr>
            <a:r>
              <a:rPr lang="en-US" sz="2100" dirty="0"/>
              <a:t>The air rippled in a powerful pulse. The blast slammed slamming Dave back into the wall. A throbbing ache spread through his skull. He cradled his head in his hands. Ears ringing, his vision blurred, Dave fought off a wave of vertigo. But he was still alive—still standing. </a:t>
            </a:r>
          </a:p>
          <a:p>
            <a:pPr marL="0" indent="0">
              <a:buNone/>
            </a:pPr>
            <a:r>
              <a:rPr lang="en-US" sz="2100" dirty="0"/>
              <a:t>As the pain in his head mounted, Dave looked to the spot where the CEO and James had stood. Both were sprawled out on the floor, motionless. “James!”</a:t>
            </a:r>
          </a:p>
          <a:p>
            <a:pPr marL="0" indent="0">
              <a:buNone/>
            </a:pPr>
            <a:r>
              <a:rPr lang="en-US" sz="2100" dirty="0"/>
              <a:t>Dave rushed to his friend’s side and cradled his limp body.</a:t>
            </a:r>
          </a:p>
          <a:p>
            <a:pPr marL="0" indent="0">
              <a:buNone/>
            </a:pPr>
            <a:r>
              <a:rPr lang="en-US" sz="2100" dirty="0"/>
              <a:t>“Nancy,” he cried. “Help, </a:t>
            </a:r>
            <a:r>
              <a:rPr lang="en-US" sz="2100" i="1" dirty="0"/>
              <a:t>please</a:t>
            </a:r>
            <a:r>
              <a:rPr lang="en-US" sz="2100" dirty="0"/>
              <a:t>!” </a:t>
            </a:r>
          </a:p>
          <a:p>
            <a:pPr marL="0" indent="0">
              <a:buNone/>
            </a:pPr>
            <a:r>
              <a:rPr lang="en-US" sz="2100" dirty="0"/>
              <a:t>His voice disappeared in a cacophony of sound as servants crowded around the fallen CEO.</a:t>
            </a:r>
          </a:p>
          <a:p>
            <a:pPr marL="0" indent="0">
              <a:buNone/>
            </a:pPr>
            <a:r>
              <a:rPr lang="en-US" sz="2100" dirty="0"/>
              <a:t>Dave looked at his friend. His stomach twisted into a knot. </a:t>
            </a:r>
            <a:r>
              <a:rPr lang="en-US" sz="2100" i="1" dirty="0"/>
              <a:t>Please no.</a:t>
            </a:r>
            <a:r>
              <a:rPr lang="en-US" sz="2100" dirty="0"/>
              <a:t> </a:t>
            </a:r>
          </a:p>
          <a:p>
            <a:pPr marL="0" indent="0">
              <a:buNone/>
            </a:pPr>
            <a:r>
              <a:rPr lang="en-US" sz="2100" dirty="0"/>
              <a:t>“James—hey! Come on. Don’t leave me.”</a:t>
            </a:r>
          </a:p>
          <a:p>
            <a:pPr marL="0" indent="0">
              <a:buNone/>
            </a:pPr>
            <a:r>
              <a:rPr lang="en-US" sz="2100" dirty="0"/>
              <a:t>His friend didn’t open his eyes. </a:t>
            </a:r>
          </a:p>
        </p:txBody>
      </p:sp>
    </p:spTree>
    <p:extLst>
      <p:ext uri="{BB962C8B-B14F-4D97-AF65-F5344CB8AC3E}">
        <p14:creationId xmlns:p14="http://schemas.microsoft.com/office/powerpoint/2010/main" val="2725034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fireworks grand finale"/>
          <p:cNvPicPr>
            <a:picLocks noChangeAspect="1" noChangeArrowheads="1"/>
          </p:cNvPicPr>
          <p:nvPr/>
        </p:nvPicPr>
        <p:blipFill rotWithShape="1">
          <a:blip r:embed="rId2">
            <a:extLst>
              <a:ext uri="{28A0092B-C50C-407E-A947-70E740481C1C}">
                <a14:useLocalDpi xmlns:a14="http://schemas.microsoft.com/office/drawing/2010/main" val="0"/>
              </a:ext>
            </a:extLst>
          </a:blip>
          <a:srcRect l="67619" b="16586"/>
          <a:stretch/>
        </p:blipFill>
        <p:spPr bwMode="auto">
          <a:xfrm>
            <a:off x="4100326" y="3876040"/>
            <a:ext cx="1542117" cy="1986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out of body experience"/>
          <p:cNvPicPr>
            <a:picLocks noChangeAspect="1" noChangeArrowheads="1"/>
          </p:cNvPicPr>
          <p:nvPr/>
        </p:nvPicPr>
        <p:blipFill rotWithShape="1">
          <a:blip r:embed="rId3">
            <a:extLst>
              <a:ext uri="{28A0092B-C50C-407E-A947-70E740481C1C}">
                <a14:useLocalDpi xmlns:a14="http://schemas.microsoft.com/office/drawing/2010/main" val="0"/>
              </a:ext>
            </a:extLst>
          </a:blip>
          <a:srcRect l="34036" t="18194" r="33635" b="58568"/>
          <a:stretch/>
        </p:blipFill>
        <p:spPr bwMode="auto">
          <a:xfrm>
            <a:off x="304800" y="4869182"/>
            <a:ext cx="3387258" cy="1633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06365"/>
            <a:ext cx="8001000" cy="960437"/>
          </a:xfrm>
        </p:spPr>
        <p:txBody>
          <a:bodyPr/>
          <a:lstStyle/>
          <a:p>
            <a:r>
              <a:rPr lang="en-US" dirty="0"/>
              <a:t>Review</a:t>
            </a:r>
          </a:p>
        </p:txBody>
      </p:sp>
      <p:pic>
        <p:nvPicPr>
          <p:cNvPr id="4" name="Picture 2" descr="Image result for Dr. Wh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54" r="21364" b="26667"/>
          <a:stretch/>
        </p:blipFill>
        <p:spPr bwMode="auto">
          <a:xfrm>
            <a:off x="96520" y="754380"/>
            <a:ext cx="2042160" cy="1844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atrix cat"/>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33790" t="18745" r="32419" b="19765"/>
          <a:stretch/>
        </p:blipFill>
        <p:spPr bwMode="auto">
          <a:xfrm>
            <a:off x="2174240" y="1219200"/>
            <a:ext cx="2224366" cy="1686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how and tell"/>
          <p:cNvPicPr>
            <a:picLocks noChangeAspect="1" noChangeArrowheads="1"/>
          </p:cNvPicPr>
          <p:nvPr/>
        </p:nvPicPr>
        <p:blipFill rotWithShape="1">
          <a:blip r:embed="rId7">
            <a:extLst>
              <a:ext uri="{28A0092B-C50C-407E-A947-70E740481C1C}">
                <a14:useLocalDpi xmlns:a14="http://schemas.microsoft.com/office/drawing/2010/main" val="0"/>
              </a:ext>
            </a:extLst>
          </a:blip>
          <a:srcRect l="13445" r="22109" b="21892"/>
          <a:stretch/>
        </p:blipFill>
        <p:spPr bwMode="auto">
          <a:xfrm>
            <a:off x="4572000" y="1529082"/>
            <a:ext cx="1534160" cy="1651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whose line is it anyway"/>
          <p:cNvPicPr>
            <a:picLocks noChangeAspect="1" noChangeArrowheads="1"/>
          </p:cNvPicPr>
          <p:nvPr/>
        </p:nvPicPr>
        <p:blipFill rotWithShape="1">
          <a:blip r:embed="rId8">
            <a:extLst>
              <a:ext uri="{28A0092B-C50C-407E-A947-70E740481C1C}">
                <a14:useLocalDpi xmlns:a14="http://schemas.microsoft.com/office/drawing/2010/main" val="0"/>
              </a:ext>
            </a:extLst>
          </a:blip>
          <a:srcRect l="46297" t="7141" r="29207" b="23475"/>
          <a:stretch/>
        </p:blipFill>
        <p:spPr bwMode="auto">
          <a:xfrm>
            <a:off x="6248400" y="1676402"/>
            <a:ext cx="1188720" cy="1980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0347" t="-1" r="13136" b="18862"/>
          <a:stretch/>
        </p:blipFill>
        <p:spPr bwMode="auto">
          <a:xfrm>
            <a:off x="7528561" y="2603502"/>
            <a:ext cx="1615440" cy="246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zombie brains"/>
          <p:cNvPicPr>
            <a:picLocks noChangeAspect="1" noChangeArrowheads="1"/>
          </p:cNvPicPr>
          <p:nvPr/>
        </p:nvPicPr>
        <p:blipFill rotWithShape="1">
          <a:blip r:embed="rId10">
            <a:extLst>
              <a:ext uri="{28A0092B-C50C-407E-A947-70E740481C1C}">
                <a14:useLocalDpi xmlns:a14="http://schemas.microsoft.com/office/drawing/2010/main" val="0"/>
              </a:ext>
            </a:extLst>
          </a:blip>
          <a:srcRect l="41614" r="11613" b="34086"/>
          <a:stretch/>
        </p:blipFill>
        <p:spPr bwMode="auto">
          <a:xfrm>
            <a:off x="2493687" y="4191000"/>
            <a:ext cx="1560919" cy="2199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8F0B3D2-8DBA-5740-87EF-5DADE7224D9F}"/>
              </a:ext>
            </a:extLst>
          </p:cNvPr>
          <p:cNvPicPr>
            <a:picLocks noChangeAspect="1"/>
          </p:cNvPicPr>
          <p:nvPr/>
        </p:nvPicPr>
        <p:blipFill rotWithShape="1">
          <a:blip r:embed="rId11">
            <a:extLst>
              <a:ext uri="{BEBA8EAE-BF5A-486C-A8C5-ECC9F3942E4B}">
                <a14:imgProps xmlns:a14="http://schemas.microsoft.com/office/drawing/2010/main">
                  <a14:imgLayer r:embed="rId12">
                    <a14:imgEffect>
                      <a14:artisticGlowEdges/>
                    </a14:imgEffect>
                  </a14:imgLayer>
                </a14:imgProps>
              </a:ext>
            </a:extLst>
          </a:blip>
          <a:srcRect l="48000"/>
          <a:stretch/>
        </p:blipFill>
        <p:spPr>
          <a:xfrm>
            <a:off x="5733883" y="3941377"/>
            <a:ext cx="1818059" cy="2400770"/>
          </a:xfrm>
          <a:prstGeom prst="rect">
            <a:avLst/>
          </a:prstGeom>
        </p:spPr>
      </p:pic>
    </p:spTree>
    <p:extLst>
      <p:ext uri="{BB962C8B-B14F-4D97-AF65-F5344CB8AC3E}">
        <p14:creationId xmlns:p14="http://schemas.microsoft.com/office/powerpoint/2010/main" val="2852463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493837"/>
          </a:xfrm>
        </p:spPr>
        <p:txBody>
          <a:bodyPr/>
          <a:lstStyle/>
          <a:p>
            <a:r>
              <a:rPr lang="en-US" dirty="0"/>
              <a:t>Contest: </a:t>
            </a:r>
            <a:br>
              <a:rPr lang="en-US" dirty="0"/>
            </a:br>
            <a:r>
              <a:rPr lang="en-US" dirty="0"/>
              <a:t>Best causality violation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0329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3" y="228600"/>
            <a:ext cx="6512511" cy="548640"/>
          </a:xfrm>
        </p:spPr>
        <p:txBody>
          <a:bodyPr/>
          <a:lstStyle/>
          <a:p>
            <a:r>
              <a:rPr lang="en-US" dirty="0"/>
              <a:t>Let’s Connect</a:t>
            </a:r>
          </a:p>
        </p:txBody>
      </p:sp>
      <p:sp>
        <p:nvSpPr>
          <p:cNvPr id="3" name="Content Placeholder 2"/>
          <p:cNvSpPr>
            <a:spLocks noGrp="1"/>
          </p:cNvSpPr>
          <p:nvPr>
            <p:ph sz="quarter" idx="4294967295"/>
          </p:nvPr>
        </p:nvSpPr>
        <p:spPr>
          <a:xfrm>
            <a:off x="4572000" y="2148840"/>
            <a:ext cx="4572000" cy="3474720"/>
          </a:xfrm>
          <a:prstGeom prst="rect">
            <a:avLst/>
          </a:prstGeom>
        </p:spPr>
        <p:txBody>
          <a:bodyPr>
            <a:normAutofit fontScale="62500" lnSpcReduction="20000"/>
          </a:bodyPr>
          <a:lstStyle/>
          <a:p>
            <a:pPr marL="45720" indent="0" algn="ctr">
              <a:buNone/>
            </a:pPr>
            <a:r>
              <a:rPr lang="en-US" dirty="0"/>
              <a:t>More: YouTube “</a:t>
            </a:r>
            <a:r>
              <a:rPr lang="en-US" dirty="0" err="1"/>
              <a:t>Scifi</a:t>
            </a:r>
            <a:r>
              <a:rPr lang="en-US" dirty="0"/>
              <a:t> fantasy fun channel”</a:t>
            </a:r>
          </a:p>
          <a:p>
            <a:pPr marL="45720" indent="0" algn="ctr">
              <a:buNone/>
            </a:pPr>
            <a:r>
              <a:rPr lang="en-US" dirty="0"/>
              <a:t>www.AuthorDanAllen.com</a:t>
            </a:r>
          </a:p>
          <a:p>
            <a:pPr marL="45720" indent="0" algn="ctr">
              <a:buNone/>
            </a:pPr>
            <a:endParaRPr lang="en-US" dirty="0"/>
          </a:p>
          <a:p>
            <a:pPr marL="45720" indent="0" algn="ctr">
              <a:buNone/>
            </a:pPr>
            <a:r>
              <a:rPr lang="en-US" dirty="0"/>
              <a:t>Coming in 2018:</a:t>
            </a:r>
          </a:p>
          <a:p>
            <a:pPr marL="45720" indent="0" algn="ctr">
              <a:buNone/>
            </a:pPr>
            <a:r>
              <a:rPr lang="en-US" i="1" dirty="0"/>
              <a:t>Dungeons of Arcadia </a:t>
            </a:r>
            <a:r>
              <a:rPr lang="en-US" dirty="0"/>
              <a:t>(MG Fantasy, Future House Publishing/Ninja Division)</a:t>
            </a:r>
          </a:p>
          <a:p>
            <a:pPr marL="45720" indent="0" algn="ctr">
              <a:buNone/>
            </a:pPr>
            <a:r>
              <a:rPr lang="en-US" i="1" dirty="0" err="1"/>
              <a:t>Arachnomancer</a:t>
            </a:r>
            <a:r>
              <a:rPr lang="en-US" dirty="0"/>
              <a:t> (YA Fantasy, Dragon Scales Publishing</a:t>
            </a:r>
          </a:p>
          <a:p>
            <a:pPr marL="45720" indent="0" algn="ctr">
              <a:buNone/>
            </a:pPr>
            <a:r>
              <a:rPr lang="en-US" i="1" dirty="0"/>
              <a:t>Science in Fiction </a:t>
            </a:r>
            <a:r>
              <a:rPr lang="en-US" dirty="0"/>
              <a:t>(Writer’s Digest, editor Dan </a:t>
            </a:r>
            <a:r>
              <a:rPr lang="en-US" dirty="0" err="1"/>
              <a:t>Kobolt</a:t>
            </a:r>
            <a:r>
              <a:rPr lang="en-US" dirty="0"/>
              <a:t>)</a:t>
            </a:r>
          </a:p>
          <a:p>
            <a:pPr marL="45720" indent="0" algn="ctr">
              <a:buNone/>
            </a:pPr>
            <a:endParaRPr lang="en-US" dirty="0"/>
          </a:p>
          <a:p>
            <a:pPr marL="45720" indent="0" algn="ctr">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005841"/>
            <a:ext cx="2514600" cy="389403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194560"/>
            <a:ext cx="2667000" cy="4130040"/>
          </a:xfrm>
          <a:prstGeom prst="rect">
            <a:avLst/>
          </a:prstGeom>
        </p:spPr>
      </p:pic>
    </p:spTree>
    <p:extLst>
      <p:ext uri="{BB962C8B-B14F-4D97-AF65-F5344CB8AC3E}">
        <p14:creationId xmlns:p14="http://schemas.microsoft.com/office/powerpoint/2010/main" val="6825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1200"/>
            <a:ext cx="6629400" cy="1981200"/>
          </a:xfrm>
        </p:spPr>
        <p:txBody>
          <a:bodyPr/>
          <a:lstStyle/>
          <a:p>
            <a:r>
              <a:rPr lang="en-US" dirty="0"/>
              <a:t>You may now open the B.A.R.F. bags supplied for this session</a:t>
            </a:r>
          </a:p>
        </p:txBody>
      </p:sp>
    </p:spTree>
    <p:extLst>
      <p:ext uri="{BB962C8B-B14F-4D97-AF65-F5344CB8AC3E}">
        <p14:creationId xmlns:p14="http://schemas.microsoft.com/office/powerpoint/2010/main" val="80301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6818-1E0A-B34F-B6C8-D77ECAE2A28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8747506D-258B-AB41-AD48-F35CA38CDD10}"/>
              </a:ext>
            </a:extLst>
          </p:cNvPr>
          <p:cNvSpPr>
            <a:spLocks noGrp="1"/>
          </p:cNvSpPr>
          <p:nvPr>
            <p:ph idx="1"/>
          </p:nvPr>
        </p:nvSpPr>
        <p:spPr>
          <a:xfrm>
            <a:off x="533400" y="1295400"/>
            <a:ext cx="8001000" cy="4572000"/>
          </a:xfrm>
        </p:spPr>
        <p:txBody>
          <a:bodyPr/>
          <a:lstStyle/>
          <a:p>
            <a:r>
              <a:rPr lang="en-US" dirty="0"/>
              <a:t>Examples of “bad” writing are inspired by manuscripts I was a beta reader for.</a:t>
            </a:r>
          </a:p>
          <a:p>
            <a:r>
              <a:rPr lang="en-US" dirty="0"/>
              <a:t>People never give permission for their writing to be used as a bad example, so I have to rewrite the passages, keeping the same mistake, but attempting to make the passage unique.</a:t>
            </a:r>
          </a:p>
          <a:p>
            <a:r>
              <a:rPr lang="en-US" dirty="0"/>
              <a:t>Any association to unpublished works is unintentional.</a:t>
            </a:r>
          </a:p>
          <a:p>
            <a:endParaRPr lang="en-US" dirty="0"/>
          </a:p>
        </p:txBody>
      </p:sp>
    </p:spTree>
    <p:extLst>
      <p:ext uri="{BB962C8B-B14F-4D97-AF65-F5344CB8AC3E}">
        <p14:creationId xmlns:p14="http://schemas.microsoft.com/office/powerpoint/2010/main" val="403047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808037"/>
          </a:xfrm>
        </p:spPr>
        <p:txBody>
          <a:bodyPr/>
          <a:lstStyle/>
          <a:p>
            <a:r>
              <a:rPr lang="en-US" dirty="0"/>
              <a:t>What’s wrong here?</a:t>
            </a:r>
          </a:p>
        </p:txBody>
      </p:sp>
      <p:sp>
        <p:nvSpPr>
          <p:cNvPr id="3" name="Content Placeholder 2"/>
          <p:cNvSpPr>
            <a:spLocks noGrp="1"/>
          </p:cNvSpPr>
          <p:nvPr>
            <p:ph idx="1"/>
          </p:nvPr>
        </p:nvSpPr>
        <p:spPr>
          <a:xfrm>
            <a:off x="1066800" y="2286000"/>
            <a:ext cx="6858000" cy="3810000"/>
          </a:xfrm>
        </p:spPr>
        <p:txBody>
          <a:bodyPr/>
          <a:lstStyle/>
          <a:p>
            <a:pPr marL="0" indent="0">
              <a:buNone/>
            </a:pPr>
            <a:r>
              <a:rPr lang="en-US" dirty="0">
                <a:solidFill>
                  <a:schemeClr val="tx1"/>
                </a:solidFill>
                <a:latin typeface="+mn-lt"/>
                <a:ea typeface="+mn-ea"/>
                <a:cs typeface="+mn-cs"/>
              </a:rPr>
              <a:t>There was yelling and smoke as the flashbangs exploded. </a:t>
            </a:r>
            <a:endParaRPr lang="en-US" dirty="0"/>
          </a:p>
        </p:txBody>
      </p:sp>
      <p:cxnSp>
        <p:nvCxnSpPr>
          <p:cNvPr id="5" name="Straight Arrow Connector 4">
            <a:extLst>
              <a:ext uri="{FF2B5EF4-FFF2-40B4-BE49-F238E27FC236}">
                <a16:creationId xmlns:a16="http://schemas.microsoft.com/office/drawing/2014/main" id="{019E06EE-6B45-3F4A-84AA-9ACAD2259858}"/>
              </a:ext>
            </a:extLst>
          </p:cNvPr>
          <p:cNvCxnSpPr>
            <a:cxnSpLocks/>
          </p:cNvCxnSpPr>
          <p:nvPr/>
        </p:nvCxnSpPr>
        <p:spPr bwMode="auto">
          <a:xfrm flipH="1" flipV="1">
            <a:off x="3733800" y="3429000"/>
            <a:ext cx="530495" cy="76200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FDF2333C-74A1-9C4B-A589-12C1AECBE36C}"/>
              </a:ext>
            </a:extLst>
          </p:cNvPr>
          <p:cNvSpPr txBox="1"/>
          <p:nvPr/>
        </p:nvSpPr>
        <p:spPr>
          <a:xfrm>
            <a:off x="4185185" y="4191000"/>
            <a:ext cx="1225015" cy="523220"/>
          </a:xfrm>
          <a:prstGeom prst="rect">
            <a:avLst/>
          </a:prstGeom>
          <a:noFill/>
        </p:spPr>
        <p:txBody>
          <a:bodyPr wrap="none" rtlCol="0">
            <a:spAutoFit/>
          </a:bodyPr>
          <a:lstStyle/>
          <a:p>
            <a:r>
              <a:rPr lang="en-US" sz="2800" dirty="0"/>
              <a:t>Cause</a:t>
            </a:r>
          </a:p>
        </p:txBody>
      </p:sp>
      <p:sp>
        <p:nvSpPr>
          <p:cNvPr id="9" name="TextBox 8">
            <a:extLst>
              <a:ext uri="{FF2B5EF4-FFF2-40B4-BE49-F238E27FC236}">
                <a16:creationId xmlns:a16="http://schemas.microsoft.com/office/drawing/2014/main" id="{0B2CAD0F-D3E8-8141-9062-ADB8ABAAD485}"/>
              </a:ext>
            </a:extLst>
          </p:cNvPr>
          <p:cNvSpPr txBox="1"/>
          <p:nvPr/>
        </p:nvSpPr>
        <p:spPr>
          <a:xfrm>
            <a:off x="4343400" y="1390650"/>
            <a:ext cx="1095108" cy="523220"/>
          </a:xfrm>
          <a:prstGeom prst="rect">
            <a:avLst/>
          </a:prstGeom>
          <a:noFill/>
        </p:spPr>
        <p:txBody>
          <a:bodyPr wrap="none" rtlCol="0">
            <a:spAutoFit/>
          </a:bodyPr>
          <a:lstStyle/>
          <a:p>
            <a:r>
              <a:rPr lang="en-US" sz="2800" dirty="0"/>
              <a:t>Effect</a:t>
            </a:r>
          </a:p>
        </p:txBody>
      </p:sp>
      <p:cxnSp>
        <p:nvCxnSpPr>
          <p:cNvPr id="10" name="Straight Arrow Connector 9">
            <a:extLst>
              <a:ext uri="{FF2B5EF4-FFF2-40B4-BE49-F238E27FC236}">
                <a16:creationId xmlns:a16="http://schemas.microsoft.com/office/drawing/2014/main" id="{592E43D6-ACFD-0448-8F50-17FA7B904ACE}"/>
              </a:ext>
            </a:extLst>
          </p:cNvPr>
          <p:cNvCxnSpPr>
            <a:cxnSpLocks/>
          </p:cNvCxnSpPr>
          <p:nvPr/>
        </p:nvCxnSpPr>
        <p:spPr bwMode="auto">
          <a:xfrm flipH="1">
            <a:off x="3810002" y="1781830"/>
            <a:ext cx="533398" cy="52322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1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960437"/>
          </a:xfrm>
        </p:spPr>
        <p:txBody>
          <a:bodyPr/>
          <a:lstStyle/>
          <a:p>
            <a:r>
              <a:rPr lang="en-US" dirty="0"/>
              <a:t>Culprit: Time Travel</a:t>
            </a:r>
          </a:p>
        </p:txBody>
      </p:sp>
      <p:sp>
        <p:nvSpPr>
          <p:cNvPr id="3" name="Content Placeholder 2"/>
          <p:cNvSpPr>
            <a:spLocks noGrp="1"/>
          </p:cNvSpPr>
          <p:nvPr>
            <p:ph idx="1"/>
          </p:nvPr>
        </p:nvSpPr>
        <p:spPr>
          <a:xfrm>
            <a:off x="990600" y="1447800"/>
            <a:ext cx="7543800" cy="4191000"/>
          </a:xfrm>
        </p:spPr>
        <p:txBody>
          <a:bodyPr/>
          <a:lstStyle/>
          <a:p>
            <a:r>
              <a:rPr lang="en-US" sz="2400" dirty="0"/>
              <a:t>Cause AFTER effect places a large mental burden on readers.</a:t>
            </a:r>
          </a:p>
          <a:p>
            <a:r>
              <a:rPr lang="en-US" sz="2400" dirty="0"/>
              <a:t>Common with passive construction “There was…”</a:t>
            </a:r>
          </a:p>
          <a:p>
            <a:r>
              <a:rPr lang="en-US" sz="2400" dirty="0"/>
              <a:t>Be careful with “AS” and “WHILE”</a:t>
            </a:r>
          </a:p>
        </p:txBody>
      </p:sp>
      <p:pic>
        <p:nvPicPr>
          <p:cNvPr id="26626" name="Picture 2" descr="Image result for Dr. Wh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2" y="3429002"/>
            <a:ext cx="4470401"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7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5"/>
            <a:ext cx="8001000" cy="1036637"/>
          </a:xfrm>
        </p:spPr>
        <p:txBody>
          <a:bodyPr/>
          <a:lstStyle/>
          <a:p>
            <a:r>
              <a:rPr lang="en-US" dirty="0"/>
              <a:t>What’s wrong?</a:t>
            </a:r>
          </a:p>
        </p:txBody>
      </p:sp>
      <p:sp>
        <p:nvSpPr>
          <p:cNvPr id="3" name="Content Placeholder 2"/>
          <p:cNvSpPr>
            <a:spLocks noGrp="1"/>
          </p:cNvSpPr>
          <p:nvPr>
            <p:ph idx="1"/>
          </p:nvPr>
        </p:nvSpPr>
        <p:spPr>
          <a:xfrm>
            <a:off x="838200" y="2438400"/>
            <a:ext cx="7696200" cy="3657600"/>
          </a:xfrm>
        </p:spPr>
        <p:txBody>
          <a:bodyPr/>
          <a:lstStyle/>
          <a:p>
            <a:pPr marL="0" indent="0">
              <a:buNone/>
            </a:pPr>
            <a:r>
              <a:rPr lang="en-US" sz="2800" dirty="0"/>
              <a:t>He can't be moved, not now. I don't know if he'll be able to be moved at all.</a:t>
            </a:r>
          </a:p>
        </p:txBody>
      </p:sp>
    </p:spTree>
    <p:extLst>
      <p:ext uri="{BB962C8B-B14F-4D97-AF65-F5344CB8AC3E}">
        <p14:creationId xmlns:p14="http://schemas.microsoft.com/office/powerpoint/2010/main" val="2456861227"/>
      </p:ext>
    </p:extLst>
  </p:cSld>
  <p:clrMapOvr>
    <a:masterClrMapping/>
  </p:clrMapOvr>
</p:sld>
</file>

<file path=ppt/theme/theme1.xml><?xml version="1.0" encoding="utf-8"?>
<a:theme xmlns:a="http://schemas.openxmlformats.org/drawingml/2006/main" name="Nightfall design template">
  <a:themeElements>
    <a:clrScheme name="Office Them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969696"/>
        </a:dk2>
        <a:lt2>
          <a:srgbClr val="E3EBF1"/>
        </a:lt2>
        <a:accent1>
          <a:srgbClr val="003399"/>
        </a:accent1>
        <a:accent2>
          <a:srgbClr val="59A7E1"/>
        </a:accent2>
        <a:accent3>
          <a:srgbClr val="C9C9C9"/>
        </a:accent3>
        <a:accent4>
          <a:srgbClr val="DADADA"/>
        </a:accent4>
        <a:accent5>
          <a:srgbClr val="AAADCA"/>
        </a:accent5>
        <a:accent6>
          <a:srgbClr val="5097CC"/>
        </a:accent6>
        <a:hlink>
          <a:srgbClr val="66CCFF"/>
        </a:hlink>
        <a:folHlink>
          <a:srgbClr val="F8F8F8"/>
        </a:folHlink>
      </a:clrScheme>
      <a:clrMap bg1="dk2" tx1="lt1" bg2="dk1" tx2="lt2" accent1="accent1" accent2="accent2" accent3="accent3" accent4="accent4" accent5="accent5" accent6="accent6" hlink="hlink" folHlink="folHlink"/>
    </a:extraClrScheme>
    <a:extraClrScheme>
      <a:clrScheme name="Office Theme 2">
        <a:dk1>
          <a:srgbClr val="2D2015"/>
        </a:dk1>
        <a:lt1>
          <a:srgbClr val="FFFFFF"/>
        </a:lt1>
        <a:dk2>
          <a:srgbClr val="A17A4B"/>
        </a:dk2>
        <a:lt2>
          <a:srgbClr val="DFC08D"/>
        </a:lt2>
        <a:accent1>
          <a:srgbClr val="8C7B70"/>
        </a:accent1>
        <a:accent2>
          <a:srgbClr val="354FBB"/>
        </a:accent2>
        <a:accent3>
          <a:srgbClr val="CDBEB1"/>
        </a:accent3>
        <a:accent4>
          <a:srgbClr val="DADADA"/>
        </a:accent4>
        <a:accent5>
          <a:srgbClr val="C5BFBB"/>
        </a:accent5>
        <a:accent6>
          <a:srgbClr val="2F47A9"/>
        </a:accent6>
        <a:hlink>
          <a:srgbClr val="CCB400"/>
        </a:hlink>
        <a:folHlink>
          <a:srgbClr val="BEC9CA"/>
        </a:folHlink>
      </a:clrScheme>
      <a:clrMap bg1="dk2" tx1="lt1" bg2="dk1" tx2="lt2" accent1="accent1" accent2="accent2" accent3="accent3" accent4="accent4" accent5="accent5" accent6="accent6" hlink="hlink" folHlink="folHlink"/>
    </a:extraClrScheme>
    <a:extraClrScheme>
      <a:clrScheme name="Office Theme 3">
        <a:dk1>
          <a:srgbClr val="777777"/>
        </a:dk1>
        <a:lt1>
          <a:srgbClr val="FFFFFF"/>
        </a:lt1>
        <a:dk2>
          <a:srgbClr val="A1A496"/>
        </a:dk2>
        <a:lt2>
          <a:srgbClr val="D1D1CB"/>
        </a:lt2>
        <a:accent1>
          <a:srgbClr val="909082"/>
        </a:accent1>
        <a:accent2>
          <a:srgbClr val="6484C4"/>
        </a:accent2>
        <a:accent3>
          <a:srgbClr val="CDCFC9"/>
        </a:accent3>
        <a:accent4>
          <a:srgbClr val="DADADA"/>
        </a:accent4>
        <a:accent5>
          <a:srgbClr val="C6C6C1"/>
        </a:accent5>
        <a:accent6>
          <a:srgbClr val="5A77B1"/>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4">
        <a:dk1>
          <a:srgbClr val="3E3E5C"/>
        </a:dk1>
        <a:lt1>
          <a:srgbClr val="FFFFFF"/>
        </a:lt1>
        <a:dk2>
          <a:srgbClr val="819DC5"/>
        </a:dk2>
        <a:lt2>
          <a:srgbClr val="FFFFFF"/>
        </a:lt2>
        <a:accent1>
          <a:srgbClr val="60597B"/>
        </a:accent1>
        <a:accent2>
          <a:srgbClr val="6666FF"/>
        </a:accent2>
        <a:accent3>
          <a:srgbClr val="C1CC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5">
        <a:dk1>
          <a:srgbClr val="005A58"/>
        </a:dk1>
        <a:lt1>
          <a:srgbClr val="99CCFF"/>
        </a:lt1>
        <a:dk2>
          <a:srgbClr val="0099CC"/>
        </a:dk2>
        <a:lt2>
          <a:srgbClr val="CCECFF"/>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Office Theme 6">
        <a:dk1>
          <a:srgbClr val="B2B2B2"/>
        </a:dk1>
        <a:lt1>
          <a:srgbClr val="DEF6F1"/>
        </a:lt1>
        <a:dk2>
          <a:srgbClr val="FFFFFF"/>
        </a:dk2>
        <a:lt2>
          <a:srgbClr val="969696"/>
        </a:lt2>
        <a:accent1>
          <a:srgbClr val="FFFFFF"/>
        </a:accent1>
        <a:accent2>
          <a:srgbClr val="8DC6FF"/>
        </a:accent2>
        <a:accent3>
          <a:srgbClr val="ECFAF7"/>
        </a:accent3>
        <a:accent4>
          <a:srgbClr val="979797"/>
        </a:accent4>
        <a:accent5>
          <a:srgbClr val="FFFFFF"/>
        </a:accent5>
        <a:accent6>
          <a:srgbClr val="7FB3E7"/>
        </a:accent6>
        <a:hlink>
          <a:srgbClr val="0066CC"/>
        </a:hlink>
        <a:folHlink>
          <a:srgbClr val="C80000"/>
        </a:folHlink>
      </a:clrScheme>
      <a:clrMap bg1="lt1" tx1="dk1" bg2="lt2" tx2="dk2" accent1="accent1" accent2="accent2" accent3="accent3" accent4="accent4" accent5="accent5" accent6="accent6" hlink="hlink" folHlink="folHlink"/>
    </a:extraClrScheme>
    <a:extraClrScheme>
      <a:clrScheme name="Office Theme 7">
        <a:dk1>
          <a:srgbClr val="777777"/>
        </a:dk1>
        <a:lt1>
          <a:srgbClr val="CCFFFF"/>
        </a:lt1>
        <a:dk2>
          <a:srgbClr val="CCECFF"/>
        </a:dk2>
        <a:lt2>
          <a:srgbClr val="99CCFF"/>
        </a:lt2>
        <a:accent1>
          <a:srgbClr val="99CCFF"/>
        </a:accent1>
        <a:accent2>
          <a:srgbClr val="003399"/>
        </a:accent2>
        <a:accent3>
          <a:srgbClr val="E2F4FF"/>
        </a:accent3>
        <a:accent4>
          <a:srgbClr val="AEDADA"/>
        </a:accent4>
        <a:accent5>
          <a:srgbClr val="CAE2FF"/>
        </a:accent5>
        <a:accent6>
          <a:srgbClr val="002D8A"/>
        </a:accent6>
        <a:hlink>
          <a:srgbClr val="FF5050"/>
        </a:hlink>
        <a:folHlink>
          <a:srgbClr val="003399"/>
        </a:folHlink>
      </a:clrScheme>
      <a:clrMap bg1="dk2" tx1="lt1" bg2="dk1" tx2="lt2" accent1="accent1" accent2="accent2" accent3="accent3" accent4="accent4" accent5="accent5" accent6="accent6" hlink="hlink" folHlink="folHlink"/>
    </a:extraClrScheme>
    <a:extraClrScheme>
      <a:clrScheme name="Office Theme 8">
        <a:dk1>
          <a:srgbClr val="F8F8F8"/>
        </a:dk1>
        <a:lt1>
          <a:srgbClr val="FFFFFF"/>
        </a:lt1>
        <a:dk2>
          <a:srgbClr val="DDDDDD"/>
        </a:dk2>
        <a:lt2>
          <a:srgbClr val="333333"/>
        </a:lt2>
        <a:accent1>
          <a:srgbClr val="C0C0C0"/>
        </a:accent1>
        <a:accent2>
          <a:srgbClr val="808080"/>
        </a:accent2>
        <a:accent3>
          <a:srgbClr val="FFFFFF"/>
        </a:accent3>
        <a:accent4>
          <a:srgbClr val="D4D4D4"/>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9">
        <a:dk1>
          <a:srgbClr val="5C1F00"/>
        </a:dk1>
        <a:lt1>
          <a:srgbClr val="FFF8EB"/>
        </a:lt1>
        <a:dk2>
          <a:srgbClr val="FFEBD7"/>
        </a:dk2>
        <a:lt2>
          <a:srgbClr val="FFFFF7"/>
        </a:lt2>
        <a:accent1>
          <a:srgbClr val="CC3300"/>
        </a:accent1>
        <a:accent2>
          <a:srgbClr val="BE7960"/>
        </a:accent2>
        <a:accent3>
          <a:srgbClr val="FFF3E8"/>
        </a:accent3>
        <a:accent4>
          <a:srgbClr val="DAD4C9"/>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10">
        <a:dk1>
          <a:srgbClr val="969696"/>
        </a:dk1>
        <a:lt1>
          <a:srgbClr val="F8F8F8"/>
        </a:lt1>
        <a:dk2>
          <a:srgbClr val="DDDDDD"/>
        </a:dk2>
        <a:lt2>
          <a:srgbClr val="CC9900"/>
        </a:lt2>
        <a:accent1>
          <a:srgbClr val="DFBB05"/>
        </a:accent1>
        <a:accent2>
          <a:srgbClr val="FF9966"/>
        </a:accent2>
        <a:accent3>
          <a:srgbClr val="EBEBEB"/>
        </a:accent3>
        <a:accent4>
          <a:srgbClr val="D4D4D4"/>
        </a:accent4>
        <a:accent5>
          <a:srgbClr val="ECDAAA"/>
        </a:accent5>
        <a:accent6>
          <a:srgbClr val="E78A5C"/>
        </a:accent6>
        <a:hlink>
          <a:srgbClr val="CC3300"/>
        </a:hlink>
        <a:folHlink>
          <a:srgbClr val="003399"/>
        </a:folHlink>
      </a:clrScheme>
      <a:clrMap bg1="dk2" tx1="lt1" bg2="dk1" tx2="lt2" accent1="accent1" accent2="accent2" accent3="accent3" accent4="accent4" accent5="accent5" accent6="accent6" hlink="hlink" folHlink="folHlink"/>
    </a:extraClrScheme>
    <a:extraClrScheme>
      <a:clrScheme name="Office Theme 11">
        <a:dk1>
          <a:srgbClr val="808080"/>
        </a:dk1>
        <a:lt1>
          <a:srgbClr val="F8F8F8"/>
        </a:lt1>
        <a:dk2>
          <a:srgbClr val="EAEAEA"/>
        </a:dk2>
        <a:lt2>
          <a:srgbClr val="FFFFFF"/>
        </a:lt2>
        <a:accent1>
          <a:srgbClr val="99CCFF"/>
        </a:accent1>
        <a:accent2>
          <a:srgbClr val="9999FF"/>
        </a:accent2>
        <a:accent3>
          <a:srgbClr val="F3F3F3"/>
        </a:accent3>
        <a:accent4>
          <a:srgbClr val="D4D4D4"/>
        </a:accent4>
        <a:accent5>
          <a:srgbClr val="CAE2FF"/>
        </a:accent5>
        <a:accent6>
          <a:srgbClr val="8A8AE7"/>
        </a:accent6>
        <a:hlink>
          <a:srgbClr val="3333CC"/>
        </a:hlink>
        <a:folHlink>
          <a:srgbClr val="8927FF"/>
        </a:folHlink>
      </a:clrScheme>
      <a:clrMap bg1="dk2" tx1="lt1" bg2="dk1" tx2="lt2" accent1="accent1" accent2="accent2" accent3="accent3" accent4="accent4" accent5="accent5" accent6="accent6" hlink="hlink" folHlink="folHlink"/>
    </a:extraClrScheme>
    <a:extraClrScheme>
      <a:clrScheme name="Office Them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clrMap bg1="dk2" tx1="lt1" bg2="dk1" tx2="lt2" accent1="accent1" accent2="accent2" accent3="accent3" accent4="accent4" accent5="accent5" accent6="accent6" hlink="hlink" folHlink="folHlink"/>
    </a:extraClrScheme>
    <a:extraClrScheme>
      <a:clrScheme name="Office Theme 13">
        <a:dk1>
          <a:srgbClr val="808080"/>
        </a:dk1>
        <a:lt1>
          <a:srgbClr val="FFFFFF"/>
        </a:lt1>
        <a:dk2>
          <a:srgbClr val="CCCCFF"/>
        </a:dk2>
        <a:lt2>
          <a:srgbClr val="F8F8F8"/>
        </a:lt2>
        <a:accent1>
          <a:srgbClr val="85ADDD"/>
        </a:accent1>
        <a:accent2>
          <a:srgbClr val="333399"/>
        </a:accent2>
        <a:accent3>
          <a:srgbClr val="E2E2FF"/>
        </a:accent3>
        <a:accent4>
          <a:srgbClr val="DADADA"/>
        </a:accent4>
        <a:accent5>
          <a:srgbClr val="C2D3EB"/>
        </a:accent5>
        <a:accent6>
          <a:srgbClr val="2D2D8A"/>
        </a:accent6>
        <a:hlink>
          <a:srgbClr val="0250C2"/>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Nightfall design template</Template>
  <TotalTime>8303</TotalTime>
  <Words>2762</Words>
  <Application>Microsoft Macintosh PowerPoint</Application>
  <PresentationFormat>On-screen Show (4:3)</PresentationFormat>
  <Paragraphs>199</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Cambria Math</vt:lpstr>
      <vt:lpstr>Wingdings</vt:lpstr>
      <vt:lpstr>Nightfall design template</vt:lpstr>
      <vt:lpstr>He Died  While Getting Shot</vt:lpstr>
      <vt:lpstr>The Foreshadowing Slide</vt:lpstr>
      <vt:lpstr>PowerPoint Presentation</vt:lpstr>
      <vt:lpstr>Writing B.A.R.F.</vt:lpstr>
      <vt:lpstr>You may now open the B.A.R.F. bags supplied for this session</vt:lpstr>
      <vt:lpstr>Disclaimer</vt:lpstr>
      <vt:lpstr>What’s wrong here?</vt:lpstr>
      <vt:lpstr>Culprit: Time Travel</vt:lpstr>
      <vt:lpstr>What’s wrong?</vt:lpstr>
      <vt:lpstr>Culprit: Déjà vu dialogue</vt:lpstr>
      <vt:lpstr>Déjà vu Fix it</vt:lpstr>
      <vt:lpstr>Déjà vu Fix it</vt:lpstr>
      <vt:lpstr>Déjà vu Fix it</vt:lpstr>
      <vt:lpstr>Ok or not?</vt:lpstr>
      <vt:lpstr>Culprit: Kindergarten</vt:lpstr>
      <vt:lpstr>Kindergarten Fix: Show (action) and Show (reaction)</vt:lpstr>
      <vt:lpstr>From Stephenie Meyer’s Twilight</vt:lpstr>
      <vt:lpstr>Name the culprit</vt:lpstr>
      <vt:lpstr>Culprit: Whose line is it anyway?</vt:lpstr>
      <vt:lpstr>“Whose line” Fix</vt:lpstr>
      <vt:lpstr>What’s wrong?</vt:lpstr>
      <vt:lpstr>Digest this.</vt:lpstr>
      <vt:lpstr>Culprit: Blender</vt:lpstr>
      <vt:lpstr>Blender Triage</vt:lpstr>
      <vt:lpstr>Another subtle one</vt:lpstr>
      <vt:lpstr>Feel it yet?</vt:lpstr>
      <vt:lpstr>Culprit: Pooper Scooper</vt:lpstr>
      <vt:lpstr>“Pooper Scooper” (mate in 1)</vt:lpstr>
      <vt:lpstr>Fixed</vt:lpstr>
      <vt:lpstr>Awkward moments</vt:lpstr>
      <vt:lpstr>Culprit: Hometown Fireworks</vt:lpstr>
      <vt:lpstr>Action or words first?</vt:lpstr>
      <vt:lpstr>What is wrong with Kat?</vt:lpstr>
      <vt:lpstr>Culprit: Zombie Brains</vt:lpstr>
      <vt:lpstr>This is your brain.</vt:lpstr>
      <vt:lpstr>From James Patterson’s Haunted</vt:lpstr>
      <vt:lpstr>A new one!</vt:lpstr>
      <vt:lpstr>Culprit: Out-of-body Experience</vt:lpstr>
      <vt:lpstr>Fix It: your turn</vt:lpstr>
      <vt:lpstr>Find it</vt:lpstr>
      <vt:lpstr>Name that culprit</vt:lpstr>
      <vt:lpstr>Find it. Fix it.</vt:lpstr>
      <vt:lpstr>A few quick changes and…</vt:lpstr>
      <vt:lpstr>Review</vt:lpstr>
      <vt:lpstr>Contest:  Best causality violation</vt:lpstr>
      <vt:lpstr>Let’s Connect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died  while getting shot</dc:title>
  <dc:creator>Amanda Allen</dc:creator>
  <cp:lastModifiedBy>Dan Allen</cp:lastModifiedBy>
  <cp:revision>97</cp:revision>
  <cp:lastPrinted>1601-01-01T00:00:00Z</cp:lastPrinted>
  <dcterms:created xsi:type="dcterms:W3CDTF">2018-03-24T04:21:53Z</dcterms:created>
  <dcterms:modified xsi:type="dcterms:W3CDTF">2021-02-17T15:53:08Z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TC010721461033</vt:lpwstr>
  </property>
</Properties>
</file>